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4"/>
    <p:sldMasterId id="2147483670" r:id="rId5"/>
    <p:sldMasterId id="2147483676" r:id="rId6"/>
  </p:sldMasterIdLst>
  <p:sldIdLst>
    <p:sldId id="273" r:id="rId7"/>
    <p:sldId id="322" r:id="rId8"/>
    <p:sldId id="343" r:id="rId9"/>
    <p:sldId id="374" r:id="rId10"/>
    <p:sldId id="367" r:id="rId11"/>
    <p:sldId id="369" r:id="rId12"/>
    <p:sldId id="368" r:id="rId13"/>
    <p:sldId id="370" r:id="rId14"/>
    <p:sldId id="371" r:id="rId15"/>
    <p:sldId id="380" r:id="rId16"/>
    <p:sldId id="377" r:id="rId17"/>
    <p:sldId id="372" r:id="rId18"/>
    <p:sldId id="379" r:id="rId19"/>
    <p:sldId id="361" r:id="rId20"/>
    <p:sldId id="362" r:id="rId21"/>
    <p:sldId id="363" r:id="rId22"/>
    <p:sldId id="366" r:id="rId23"/>
    <p:sldId id="334" r:id="rId24"/>
    <p:sldId id="355" r:id="rId25"/>
    <p:sldId id="381" r:id="rId26"/>
    <p:sldId id="382" r:id="rId27"/>
  </p:sldIdLst>
  <p:sldSz cx="12192000" cy="6858000"/>
  <p:notesSz cx="6858000" cy="9144000"/>
  <p:defaultTextStyle>
    <a:defPPr>
      <a:defRPr lang="en-US"/>
    </a:defPPr>
    <a:lvl1pPr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baseline="-250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baseline="-25000">
        <a:solidFill>
          <a:schemeClr val="tx1"/>
        </a:solidFill>
        <a:latin typeface="Arial" panose="020B0604020202020204" pitchFamily="34" charset="0"/>
        <a:ea typeface="ＭＳ Ｐゴシック" panose="020B0600070205080204" pitchFamily="34" charset="-128"/>
        <a:cs typeface="+mn-cs"/>
      </a:defRPr>
    </a:lvl9pPr>
  </p:defaultTextStyle>
  <p:extLst>
    <p:ext uri="{521415D9-36F7-43E2-AB2F-B90AF26B5E84}">
      <p14:sectionLst xmlns:p14="http://schemas.microsoft.com/office/powerpoint/2010/main">
        <p14:section name="Naamloze sectie" id="{1062B8E0-9B10-4838-97B4-D5A1B20BD30A}">
          <p14:sldIdLst>
            <p14:sldId id="273"/>
            <p14:sldId id="322"/>
            <p14:sldId id="343"/>
            <p14:sldId id="374"/>
            <p14:sldId id="367"/>
            <p14:sldId id="369"/>
            <p14:sldId id="368"/>
            <p14:sldId id="370"/>
            <p14:sldId id="371"/>
            <p14:sldId id="380"/>
            <p14:sldId id="377"/>
            <p14:sldId id="372"/>
            <p14:sldId id="379"/>
            <p14:sldId id="361"/>
            <p14:sldId id="362"/>
            <p14:sldId id="363"/>
            <p14:sldId id="366"/>
            <p14:sldId id="334"/>
            <p14:sldId id="355"/>
            <p14:sldId id="381"/>
            <p14:sldId id="38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119" d="100"/>
          <a:sy n="119" d="100"/>
        </p:scale>
        <p:origin x="344"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94197" y="860787"/>
            <a:ext cx="10382400" cy="648000"/>
          </a:xfrm>
          <a:prstGeom prst="rect">
            <a:avLst/>
          </a:prstGeom>
        </p:spPr>
        <p:txBody>
          <a:bodyPr anchor="b" anchorCtr="0">
            <a:noAutofit/>
          </a:bodyPr>
          <a:lstStyle>
            <a:lvl1pPr algn="l">
              <a:defRPr sz="4000" b="1" baseline="0">
                <a:solidFill>
                  <a:srgbClr val="EE7F00"/>
                </a:solidFill>
                <a:latin typeface="Arial"/>
                <a:cs typeface="Aria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idx="1" hasCustomPrompt="1"/>
          </p:nvPr>
        </p:nvSpPr>
        <p:spPr>
          <a:xfrm>
            <a:off x="994197" y="2059200"/>
            <a:ext cx="10478400" cy="4106104"/>
          </a:xfrm>
          <a:prstGeom prst="rect">
            <a:avLst/>
          </a:prstGeom>
        </p:spPr>
        <p:txBody>
          <a:bodyPr>
            <a:normAutofit/>
          </a:bodyPr>
          <a:lstStyle>
            <a:lvl1pPr marL="457189" indent="-457189">
              <a:buClrTx/>
              <a:buFont typeface="Arial"/>
              <a:buChar char="•"/>
              <a:defRPr sz="2400">
                <a:solidFill>
                  <a:srgbClr val="444444"/>
                </a:solidFill>
                <a:latin typeface="Arial"/>
                <a:cs typeface="Arial"/>
              </a:defRPr>
            </a:lvl1pPr>
            <a:lvl2pPr>
              <a:buClrTx/>
              <a:defRPr sz="2400">
                <a:solidFill>
                  <a:srgbClr val="444444"/>
                </a:solidFill>
                <a:latin typeface="Arial"/>
                <a:cs typeface="Arial"/>
              </a:defRPr>
            </a:lvl2pPr>
            <a:lvl3pPr>
              <a:buClrTx/>
              <a:defRPr sz="2400" baseline="0">
                <a:solidFill>
                  <a:srgbClr val="444444"/>
                </a:solidFill>
                <a:latin typeface="Arial"/>
                <a:cs typeface="Arial"/>
              </a:defRPr>
            </a:lvl3pPr>
            <a:lvl4pPr>
              <a:buClrTx/>
              <a:defRPr sz="2400">
                <a:solidFill>
                  <a:srgbClr val="444444"/>
                </a:solidFill>
                <a:latin typeface="Arial"/>
                <a:cs typeface="Arial"/>
              </a:defRPr>
            </a:lvl4pPr>
            <a:lvl5pPr>
              <a:buClrTx/>
              <a:defRPr sz="2400">
                <a:solidFill>
                  <a:srgbClr val="44444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Fitfh</a:t>
            </a:r>
            <a:r>
              <a:rPr lang="nl-NL" dirty="0"/>
              <a:t> level</a:t>
            </a:r>
          </a:p>
        </p:txBody>
      </p:sp>
      <p:sp>
        <p:nvSpPr>
          <p:cNvPr id="12" name="Tijdelijke aanduiding voor tekst 11"/>
          <p:cNvSpPr>
            <a:spLocks noGrp="1"/>
          </p:cNvSpPr>
          <p:nvPr>
            <p:ph type="body" sz="quarter" idx="13" hasCustomPrompt="1"/>
          </p:nvPr>
        </p:nvSpPr>
        <p:spPr>
          <a:xfrm>
            <a:off x="994891" y="1515844"/>
            <a:ext cx="10382400" cy="360000"/>
          </a:xfrm>
          <a:prstGeom prst="rect">
            <a:avLst/>
          </a:prstGeom>
        </p:spPr>
        <p:txBody>
          <a:bodyPr>
            <a:noAutofit/>
          </a:bodyPr>
          <a:lstStyle>
            <a:lvl1pPr marL="0" indent="0">
              <a:buNone/>
              <a:defRPr sz="2400" b="1" baseline="0"/>
            </a:lvl1pPr>
          </a:lstStyle>
          <a:p>
            <a:pPr lvl="0"/>
            <a:r>
              <a:rPr lang="nl-NL" dirty="0" err="1"/>
              <a:t>Subtitle</a:t>
            </a:r>
            <a:r>
              <a:rPr lang="nl-NL" dirty="0"/>
              <a:t> or </a:t>
            </a:r>
            <a:r>
              <a:rPr lang="nl-NL" dirty="0" err="1"/>
              <a:t>other</a:t>
            </a:r>
            <a:r>
              <a:rPr lang="nl-NL" dirty="0"/>
              <a:t> </a:t>
            </a:r>
            <a:r>
              <a:rPr lang="nl-NL" dirty="0" err="1"/>
              <a:t>explanations</a:t>
            </a:r>
            <a:endParaRPr lang="nl-NL" dirty="0"/>
          </a:p>
        </p:txBody>
      </p:sp>
    </p:spTree>
    <p:extLst>
      <p:ext uri="{BB962C8B-B14F-4D97-AF65-F5344CB8AC3E}">
        <p14:creationId xmlns:p14="http://schemas.microsoft.com/office/powerpoint/2010/main" val="194852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389717" y="4800600"/>
            <a:ext cx="7315200" cy="566739"/>
          </a:xfrm>
          <a:prstGeom prst="rect">
            <a:avLst/>
          </a:prstGeom>
        </p:spPr>
        <p:txBody>
          <a:bodyPr anchor="b"/>
          <a:lstStyle>
            <a:lvl1pPr algn="l">
              <a:defRPr sz="2667"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afbeelding 2"/>
          <p:cNvSpPr>
            <a:spLocks noGrp="1"/>
          </p:cNvSpPr>
          <p:nvPr>
            <p:ph type="pic" idx="1" hasCustomPrompt="1"/>
          </p:nvPr>
        </p:nvSpPr>
        <p:spPr>
          <a:xfrm>
            <a:off x="2389717" y="612775"/>
            <a:ext cx="7315200" cy="4114800"/>
          </a:xfrm>
          <a:prstGeom prst="rect">
            <a:avLst/>
          </a:prstGeom>
        </p:spPr>
        <p:txBody>
          <a:bodyPr rtlCol="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Image</a:t>
            </a:r>
          </a:p>
        </p:txBody>
      </p:sp>
      <p:sp>
        <p:nvSpPr>
          <p:cNvPr id="4" name="Tijdelijke aanduiding voor tekst 3"/>
          <p:cNvSpPr>
            <a:spLocks noGrp="1"/>
          </p:cNvSpPr>
          <p:nvPr>
            <p:ph type="body" sz="half" idx="2" hasCustomPrompt="1"/>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1513776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2447595" y="584970"/>
            <a:ext cx="7488832" cy="3420095"/>
          </a:xfrm>
          <a:prstGeom prst="rect">
            <a:avLst/>
          </a:prstGeom>
        </p:spPr>
        <p:txBody>
          <a:bodyPr anchor="b" anchorCtr="0">
            <a:normAutofit/>
          </a:bodyPr>
          <a:lstStyle>
            <a:lvl1pPr marL="0" indent="0">
              <a:buFontTx/>
              <a:buNone/>
              <a:defRPr sz="2400" baseline="0">
                <a:solidFill>
                  <a:srgbClr val="444444"/>
                </a:solidFill>
                <a:latin typeface="Arial"/>
                <a:cs typeface="Arial"/>
              </a:defRPr>
            </a:lvl1pPr>
            <a:lvl2pPr marL="609585" indent="0">
              <a:buFontTx/>
              <a:buNone/>
              <a:defRPr sz="1867" baseline="0">
                <a:solidFill>
                  <a:srgbClr val="343434"/>
                </a:solidFill>
                <a:latin typeface="Arial"/>
                <a:cs typeface="Arial"/>
              </a:defRPr>
            </a:lvl2pPr>
            <a:lvl3pPr marL="1219170" indent="0">
              <a:buFontTx/>
              <a:buNone/>
              <a:defRPr sz="1867">
                <a:solidFill>
                  <a:srgbClr val="343434"/>
                </a:solidFill>
                <a:latin typeface="Arial"/>
                <a:cs typeface="Arial"/>
              </a:defRPr>
            </a:lvl3pPr>
            <a:lvl4pPr marL="1828754" indent="0">
              <a:buFontTx/>
              <a:buNone/>
              <a:defRPr sz="1867">
                <a:solidFill>
                  <a:srgbClr val="343434"/>
                </a:solidFill>
                <a:latin typeface="Arial"/>
                <a:cs typeface="Arial"/>
              </a:defRPr>
            </a:lvl4pPr>
            <a:lvl5pPr marL="2438339" indent="0">
              <a:buFontTx/>
              <a:buNone/>
              <a:defRPr sz="1867">
                <a:solidFill>
                  <a:srgbClr val="343434"/>
                </a:solidFill>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p:txBody>
      </p:sp>
    </p:spTree>
    <p:extLst>
      <p:ext uri="{BB962C8B-B14F-4D97-AF65-F5344CB8AC3E}">
        <p14:creationId xmlns:p14="http://schemas.microsoft.com/office/powerpoint/2010/main" val="1774190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1"/>
            <a:ext cx="10363200" cy="1362075"/>
          </a:xfrm>
          <a:prstGeom prst="rect">
            <a:avLst/>
          </a:prstGeom>
        </p:spPr>
        <p:txBody>
          <a:bodyPr anchor="t"/>
          <a:lstStyle>
            <a:lvl1pPr algn="l">
              <a:defRPr sz="4800" b="1" cap="none"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tekst 2"/>
          <p:cNvSpPr>
            <a:spLocks noGrp="1"/>
          </p:cNvSpPr>
          <p:nvPr>
            <p:ph type="body" idx="1" hasCustomPrompt="1"/>
          </p:nvPr>
        </p:nvSpPr>
        <p:spPr>
          <a:xfrm>
            <a:off x="963084" y="2906713"/>
            <a:ext cx="10363200" cy="1500187"/>
          </a:xfrm>
          <a:prstGeom prst="rect">
            <a:avLst/>
          </a:prstGeom>
        </p:spPr>
        <p:txBody>
          <a:bodyPr anchor="b"/>
          <a:lstStyle>
            <a:lvl1pPr marL="0" indent="0">
              <a:buNone/>
              <a:defRPr sz="2933" b="1">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dirty="0"/>
              <a:t>Click </a:t>
            </a:r>
            <a:r>
              <a:rPr lang="nl-NL" dirty="0" err="1"/>
              <a:t>to</a:t>
            </a:r>
            <a:r>
              <a:rPr lang="nl-NL" dirty="0"/>
              <a:t> </a:t>
            </a:r>
            <a:r>
              <a:rPr lang="nl-NL" dirty="0" err="1"/>
              <a:t>edit</a:t>
            </a:r>
            <a:r>
              <a:rPr lang="nl-NL" dirty="0"/>
              <a:t> the </a:t>
            </a:r>
            <a:r>
              <a:rPr lang="nl-NL" dirty="0" err="1"/>
              <a:t>subtitle</a:t>
            </a:r>
            <a:r>
              <a:rPr lang="nl-NL" dirty="0"/>
              <a:t> of </a:t>
            </a:r>
            <a:r>
              <a:rPr lang="nl-NL" dirty="0" err="1"/>
              <a:t>this</a:t>
            </a:r>
            <a:r>
              <a:rPr lang="nl-NL" dirty="0"/>
              <a:t> slide</a:t>
            </a:r>
          </a:p>
        </p:txBody>
      </p:sp>
    </p:spTree>
    <p:extLst>
      <p:ext uri="{BB962C8B-B14F-4D97-AF65-F5344CB8AC3E}">
        <p14:creationId xmlns:p14="http://schemas.microsoft.com/office/powerpoint/2010/main" val="759578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435" y="644690"/>
            <a:ext cx="10369152" cy="772948"/>
          </a:xfrm>
          <a:prstGeom prst="rect">
            <a:avLst/>
          </a:prstGeom>
        </p:spPr>
        <p:txBody>
          <a:bodyPr/>
          <a:lstStyle>
            <a:lvl1pPr>
              <a:defRPr sz="4000" b="1"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sz="half" idx="1" hasCustomPrompt="1"/>
          </p:nvPr>
        </p:nvSpPr>
        <p:spPr>
          <a:xfrm>
            <a:off x="6384032" y="1628800"/>
            <a:ext cx="4992555" cy="4525963"/>
          </a:xfrm>
          <a:prstGeom prst="rect">
            <a:avLst/>
          </a:prstGeom>
        </p:spPr>
        <p:txBody>
          <a:bodyPr/>
          <a:lstStyle>
            <a:lvl1pPr>
              <a:buClr>
                <a:srgbClr val="444444"/>
              </a:buClr>
              <a:defRPr sz="2400">
                <a:solidFill>
                  <a:srgbClr val="444444"/>
                </a:solidFill>
              </a:defRPr>
            </a:lvl1pPr>
            <a:lvl2pPr>
              <a:buClrTx/>
              <a:defRPr sz="2400">
                <a:solidFill>
                  <a:srgbClr val="444444"/>
                </a:solidFill>
              </a:defRPr>
            </a:lvl2pPr>
            <a:lvl3pPr>
              <a:buClr>
                <a:srgbClr val="444444"/>
              </a:buClr>
              <a:defRPr sz="2400">
                <a:solidFill>
                  <a:srgbClr val="444444"/>
                </a:solidFill>
              </a:defRPr>
            </a:lvl3pPr>
            <a:lvl4pPr>
              <a:buClr>
                <a:srgbClr val="444444"/>
              </a:buClr>
              <a:defRPr sz="2400">
                <a:solidFill>
                  <a:srgbClr val="444444"/>
                </a:solidFill>
              </a:defRPr>
            </a:lvl4pPr>
            <a:lvl5pPr>
              <a:buClr>
                <a:srgbClr val="444444"/>
              </a:buClr>
              <a:defRPr sz="2400">
                <a:solidFill>
                  <a:srgbClr val="444444"/>
                </a:solidFill>
              </a:defRPr>
            </a:lvl5pPr>
            <a:lvl6pPr>
              <a:defRPr sz="2400"/>
            </a:lvl6pPr>
            <a:lvl7pPr>
              <a:defRPr sz="2400"/>
            </a:lvl7pPr>
            <a:lvl8pPr>
              <a:defRPr sz="2400"/>
            </a:lvl8pPr>
            <a:lvl9pPr>
              <a:defRPr sz="24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1007435" y="1628800"/>
            <a:ext cx="4992555" cy="4525963"/>
          </a:xfrm>
          <a:prstGeom prst="rect">
            <a:avLst/>
          </a:prstGeom>
        </p:spPr>
        <p:txBody>
          <a:bodyPr/>
          <a:lstStyle>
            <a:lvl1pPr>
              <a:defRPr sz="2400" baseline="0">
                <a:solidFill>
                  <a:srgbClr val="444444"/>
                </a:solidFill>
              </a:defRPr>
            </a:lvl1pPr>
            <a:lvl2pPr>
              <a:defRPr sz="2400">
                <a:solidFill>
                  <a:srgbClr val="444444"/>
                </a:solidFill>
              </a:defRPr>
            </a:lvl2pPr>
            <a:lvl3pPr>
              <a:defRPr sz="2400" baseline="0">
                <a:solidFill>
                  <a:srgbClr val="444444"/>
                </a:solidFill>
              </a:defRPr>
            </a:lvl3pPr>
            <a:lvl4pPr>
              <a:defRPr sz="2400">
                <a:solidFill>
                  <a:srgbClr val="444444"/>
                </a:solidFill>
              </a:defRPr>
            </a:lvl4pPr>
            <a:lvl5pPr>
              <a:defRPr sz="2400" baseline="0">
                <a:solidFill>
                  <a:srgbClr val="444444"/>
                </a:solidFill>
              </a:defRPr>
            </a:lvl5pPr>
            <a:lvl6pPr>
              <a:defRPr sz="2400"/>
            </a:lvl6pPr>
            <a:lvl7pPr>
              <a:defRPr sz="2400"/>
            </a:lvl7pPr>
            <a:lvl8pPr>
              <a:defRPr sz="2400"/>
            </a:lvl8pPr>
            <a:lvl9pPr>
              <a:defRPr sz="24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1510809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007437" y="836712"/>
            <a:ext cx="3613249" cy="1162051"/>
          </a:xfrm>
          <a:prstGeom prst="rect">
            <a:avLst/>
          </a:prstGeom>
        </p:spPr>
        <p:txBody>
          <a:bodyPr anchor="b"/>
          <a:lstStyle>
            <a:lvl1pPr algn="l">
              <a:defRPr sz="2667" b="1" baseline="0">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inhoud 2"/>
          <p:cNvSpPr>
            <a:spLocks noGrp="1"/>
          </p:cNvSpPr>
          <p:nvPr>
            <p:ph idx="1" hasCustomPrompt="1"/>
          </p:nvPr>
        </p:nvSpPr>
        <p:spPr>
          <a:xfrm>
            <a:off x="4766734" y="836713"/>
            <a:ext cx="6609853" cy="5289452"/>
          </a:xfrm>
          <a:prstGeom prst="rect">
            <a:avLst/>
          </a:prstGeom>
        </p:spPr>
        <p:txBody>
          <a:bodyPr/>
          <a:lstStyle>
            <a:lvl1pPr>
              <a:defRPr sz="2400">
                <a:solidFill>
                  <a:srgbClr val="444444"/>
                </a:solidFill>
              </a:defRPr>
            </a:lvl1pPr>
            <a:lvl2pPr>
              <a:defRPr sz="2400">
                <a:solidFill>
                  <a:srgbClr val="444444"/>
                </a:solidFill>
              </a:defRPr>
            </a:lvl2pPr>
            <a:lvl3pPr>
              <a:defRPr sz="2400">
                <a:solidFill>
                  <a:srgbClr val="444444"/>
                </a:solidFill>
              </a:defRPr>
            </a:lvl3pPr>
            <a:lvl4pPr>
              <a:defRPr sz="2400" baseline="0">
                <a:solidFill>
                  <a:srgbClr val="444444"/>
                </a:solidFill>
              </a:defRPr>
            </a:lvl4pPr>
            <a:lvl5pPr>
              <a:defRPr sz="2400" baseline="0">
                <a:solidFill>
                  <a:srgbClr val="444444"/>
                </a:solidFill>
              </a:defRPr>
            </a:lvl5pPr>
            <a:lvl6pPr>
              <a:defRPr sz="2667"/>
            </a:lvl6pPr>
            <a:lvl7pPr>
              <a:defRPr sz="2667"/>
            </a:lvl7pPr>
            <a:lvl8pPr>
              <a:defRPr sz="2667"/>
            </a:lvl8pPr>
            <a:lvl9pPr>
              <a:defRPr sz="2667"/>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tekst 3"/>
          <p:cNvSpPr>
            <a:spLocks noGrp="1"/>
          </p:cNvSpPr>
          <p:nvPr>
            <p:ph type="body" sz="half" idx="2" hasCustomPrompt="1"/>
          </p:nvPr>
        </p:nvSpPr>
        <p:spPr>
          <a:xfrm>
            <a:off x="1007437" y="1988841"/>
            <a:ext cx="3613249" cy="4137324"/>
          </a:xfrm>
          <a:prstGeom prst="rect">
            <a:avLst/>
          </a:prstGeom>
        </p:spPr>
        <p:txBody>
          <a:bodyPr/>
          <a:lstStyle>
            <a:lvl1pPr marL="0" indent="0">
              <a:buNone/>
              <a:defRPr sz="1867" baseline="0">
                <a:solidFill>
                  <a:srgbClr val="44444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38309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2389717" y="4800600"/>
            <a:ext cx="7315200" cy="566739"/>
          </a:xfrm>
          <a:prstGeom prst="rect">
            <a:avLst/>
          </a:prstGeom>
        </p:spPr>
        <p:txBody>
          <a:bodyPr anchor="b"/>
          <a:lstStyle>
            <a:lvl1pPr algn="l">
              <a:defRPr sz="2667"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afbeelding 2"/>
          <p:cNvSpPr>
            <a:spLocks noGrp="1"/>
          </p:cNvSpPr>
          <p:nvPr>
            <p:ph type="pic" idx="1" hasCustomPrompt="1"/>
          </p:nvPr>
        </p:nvSpPr>
        <p:spPr>
          <a:xfrm>
            <a:off x="2389717" y="612775"/>
            <a:ext cx="7315200" cy="4114800"/>
          </a:xfrm>
          <a:prstGeom prst="rect">
            <a:avLst/>
          </a:prstGeom>
        </p:spPr>
        <p:txBody>
          <a:bodyPr rtlCol="0">
            <a:no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nl-NL" noProof="0" dirty="0"/>
              <a:t>Image</a:t>
            </a:r>
          </a:p>
        </p:txBody>
      </p:sp>
      <p:sp>
        <p:nvSpPr>
          <p:cNvPr id="4" name="Tijdelijke aanduiding voor tekst 3"/>
          <p:cNvSpPr>
            <a:spLocks noGrp="1"/>
          </p:cNvSpPr>
          <p:nvPr>
            <p:ph type="body" sz="half" idx="2" hasCustomPrompt="1"/>
          </p:nvPr>
        </p:nvSpPr>
        <p:spPr>
          <a:xfrm>
            <a:off x="2389717" y="5367338"/>
            <a:ext cx="7315200" cy="804863"/>
          </a:xfrm>
          <a:prstGeom prst="rect">
            <a:avLst/>
          </a:prstGeom>
        </p:spPr>
        <p:txBody>
          <a:bodyPr/>
          <a:lstStyle>
            <a:lvl1pPr marL="0" indent="0">
              <a:buNone/>
              <a:defRPr sz="1867" baseline="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1993185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a:xfrm>
            <a:off x="994197" y="2059200"/>
            <a:ext cx="10478400" cy="4106104"/>
          </a:xfrm>
          <a:prstGeom prst="rect">
            <a:avLst/>
          </a:prstGeom>
        </p:spPr>
        <p:txBody>
          <a:bodyPr>
            <a:normAutofit/>
          </a:bodyPr>
          <a:lstStyle>
            <a:lvl1pPr marL="457189" indent="-457189">
              <a:buFont typeface="Arial"/>
              <a:buChar char="•"/>
              <a:defRPr sz="2400">
                <a:latin typeface="Arial"/>
                <a:cs typeface="Arial"/>
              </a:defRPr>
            </a:lvl1pPr>
            <a:lvl2pPr>
              <a:defRPr sz="2400">
                <a:latin typeface="Arial"/>
                <a:cs typeface="Arial"/>
              </a:defRPr>
            </a:lvl2pPr>
            <a:lvl3pPr>
              <a:defRPr sz="2400">
                <a:latin typeface="Arial"/>
                <a:cs typeface="Arial"/>
              </a:defRPr>
            </a:lvl3pPr>
            <a:lvl4pPr>
              <a:defRPr sz="2400">
                <a:latin typeface="Arial"/>
                <a:cs typeface="Arial"/>
              </a:defRPr>
            </a:lvl4pPr>
            <a:lvl5pPr>
              <a:defRPr sz="2400">
                <a:latin typeface="Arial"/>
                <a:cs typeface="Arial"/>
              </a:defRPr>
            </a:lvl5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a:t>
            </a:r>
            <a:r>
              <a:rPr lang="nl-NL" dirty="0" err="1"/>
              <a:t>style</a:t>
            </a:r>
            <a:r>
              <a:rPr lang="nl-NL" dirty="0"/>
              <a:t> of the model</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8" name="Titel 1"/>
          <p:cNvSpPr>
            <a:spLocks noGrp="1"/>
          </p:cNvSpPr>
          <p:nvPr>
            <p:ph type="title" hasCustomPrompt="1"/>
          </p:nvPr>
        </p:nvSpPr>
        <p:spPr>
          <a:xfrm>
            <a:off x="994197" y="860787"/>
            <a:ext cx="10382400" cy="648000"/>
          </a:xfrm>
          <a:prstGeom prst="rect">
            <a:avLst/>
          </a:prstGeom>
        </p:spPr>
        <p:txBody>
          <a:bodyPr anchor="b" anchorCtr="0">
            <a:noAutofit/>
          </a:bodyPr>
          <a:lstStyle>
            <a:lvl1pPr algn="l">
              <a:defRPr sz="4000" b="1">
                <a:solidFill>
                  <a:srgbClr val="EE7F00"/>
                </a:solidFill>
                <a:latin typeface="Arial"/>
                <a:cs typeface="Aria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9" name="Tijdelijke aanduiding voor tekst 11"/>
          <p:cNvSpPr>
            <a:spLocks noGrp="1"/>
          </p:cNvSpPr>
          <p:nvPr>
            <p:ph type="body" sz="quarter" idx="13" hasCustomPrompt="1"/>
          </p:nvPr>
        </p:nvSpPr>
        <p:spPr>
          <a:xfrm>
            <a:off x="994891" y="1515844"/>
            <a:ext cx="10382400" cy="360000"/>
          </a:xfrm>
          <a:prstGeom prst="rect">
            <a:avLst/>
          </a:prstGeom>
        </p:spPr>
        <p:txBody>
          <a:bodyPr>
            <a:noAutofit/>
          </a:bodyPr>
          <a:lstStyle>
            <a:lvl1pPr marL="0" indent="0">
              <a:buNone/>
              <a:defRPr sz="2400" b="1" baseline="0"/>
            </a:lvl1pPr>
          </a:lstStyle>
          <a:p>
            <a:pPr lvl="0"/>
            <a:r>
              <a:rPr lang="nl-NL" dirty="0" err="1"/>
              <a:t>Subtitle</a:t>
            </a:r>
            <a:r>
              <a:rPr lang="nl-NL" dirty="0"/>
              <a:t> or </a:t>
            </a:r>
            <a:r>
              <a:rPr lang="nl-NL" dirty="0" err="1"/>
              <a:t>other</a:t>
            </a:r>
            <a:r>
              <a:rPr lang="nl-NL" dirty="0"/>
              <a:t> </a:t>
            </a:r>
            <a:r>
              <a:rPr lang="nl-NL" dirty="0" err="1"/>
              <a:t>explanations</a:t>
            </a:r>
            <a:endParaRPr lang="nl-NL" dirty="0"/>
          </a:p>
        </p:txBody>
      </p:sp>
    </p:spTree>
    <p:extLst>
      <p:ext uri="{BB962C8B-B14F-4D97-AF65-F5344CB8AC3E}">
        <p14:creationId xmlns:p14="http://schemas.microsoft.com/office/powerpoint/2010/main" val="168282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963084" y="4406901"/>
            <a:ext cx="10363200" cy="1362075"/>
          </a:xfrm>
          <a:prstGeom prst="rect">
            <a:avLst/>
          </a:prstGeom>
        </p:spPr>
        <p:txBody>
          <a:bodyPr anchor="t"/>
          <a:lstStyle>
            <a:lvl1pPr algn="l">
              <a:defRPr sz="4800" b="1" cap="none">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3" name="Tijdelijke aanduiding voor tekst 2"/>
          <p:cNvSpPr>
            <a:spLocks noGrp="1"/>
          </p:cNvSpPr>
          <p:nvPr>
            <p:ph type="body" idx="1" hasCustomPrompt="1"/>
          </p:nvPr>
        </p:nvSpPr>
        <p:spPr>
          <a:xfrm>
            <a:off x="963084" y="2906713"/>
            <a:ext cx="10363200" cy="1500187"/>
          </a:xfrm>
          <a:prstGeom prst="rect">
            <a:avLst/>
          </a:prstGeom>
        </p:spPr>
        <p:txBody>
          <a:bodyPr anchor="b"/>
          <a:lstStyle>
            <a:lvl1pPr marL="0" indent="0">
              <a:buNone/>
              <a:defRPr sz="2933" b="1">
                <a:solidFill>
                  <a:srgbClr val="FFFFFF"/>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nl-NL" dirty="0"/>
              <a:t>Click </a:t>
            </a:r>
            <a:r>
              <a:rPr lang="nl-NL" dirty="0" err="1"/>
              <a:t>to</a:t>
            </a:r>
            <a:r>
              <a:rPr lang="nl-NL" dirty="0"/>
              <a:t> </a:t>
            </a:r>
            <a:r>
              <a:rPr lang="nl-NL" dirty="0" err="1"/>
              <a:t>edit</a:t>
            </a:r>
            <a:r>
              <a:rPr lang="nl-NL" dirty="0"/>
              <a:t> the </a:t>
            </a:r>
            <a:r>
              <a:rPr lang="nl-NL" dirty="0" err="1"/>
              <a:t>subtitle</a:t>
            </a:r>
            <a:r>
              <a:rPr lang="nl-NL" dirty="0"/>
              <a:t> of </a:t>
            </a:r>
            <a:r>
              <a:rPr lang="nl-NL" dirty="0" err="1"/>
              <a:t>this</a:t>
            </a:r>
            <a:r>
              <a:rPr lang="nl-NL" dirty="0"/>
              <a:t> slide</a:t>
            </a:r>
          </a:p>
        </p:txBody>
      </p:sp>
    </p:spTree>
    <p:extLst>
      <p:ext uri="{BB962C8B-B14F-4D97-AF65-F5344CB8AC3E}">
        <p14:creationId xmlns:p14="http://schemas.microsoft.com/office/powerpoint/2010/main" val="401795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1007435" y="274639"/>
            <a:ext cx="10369152" cy="1143000"/>
          </a:xfrm>
          <a:prstGeom prst="rect">
            <a:avLst/>
          </a:prstGeom>
        </p:spPr>
        <p:txBody>
          <a:bodyPr/>
          <a:lstStyle>
            <a:lvl1pPr>
              <a:defRPr b="1">
                <a:solidFill>
                  <a:srgbClr val="EE7F00"/>
                </a:solidFill>
              </a:defRPr>
            </a:lvl1pPr>
          </a:lstStyle>
          <a:p>
            <a:r>
              <a:rPr lang="nl-NL" dirty="0"/>
              <a:t>Titelstijl van model bewerken</a:t>
            </a:r>
          </a:p>
        </p:txBody>
      </p:sp>
      <p:sp>
        <p:nvSpPr>
          <p:cNvPr id="3" name="Tijdelijke aanduiding voor inhoud 2"/>
          <p:cNvSpPr>
            <a:spLocks noGrp="1"/>
          </p:cNvSpPr>
          <p:nvPr>
            <p:ph sz="half" idx="1" hasCustomPrompt="1"/>
          </p:nvPr>
        </p:nvSpPr>
        <p:spPr>
          <a:xfrm>
            <a:off x="6384032" y="1628800"/>
            <a:ext cx="4992555" cy="4525963"/>
          </a:xfrm>
          <a:prstGeom prst="rect">
            <a:avLst/>
          </a:prstGeo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4" name="Tijdelijke aanduiding voor inhoud 3"/>
          <p:cNvSpPr>
            <a:spLocks noGrp="1"/>
          </p:cNvSpPr>
          <p:nvPr>
            <p:ph sz="half" idx="2" hasCustomPrompt="1"/>
          </p:nvPr>
        </p:nvSpPr>
        <p:spPr>
          <a:xfrm>
            <a:off x="1007435" y="1628800"/>
            <a:ext cx="4992555" cy="4525963"/>
          </a:xfrm>
          <a:prstGeom prst="rect">
            <a:avLst/>
          </a:prstGeom>
        </p:spPr>
        <p:txBody>
          <a:bodyPr/>
          <a:lstStyle>
            <a:lvl1pPr>
              <a:defRPr sz="2400"/>
            </a:lvl1pPr>
            <a:lvl2pPr>
              <a:defRPr sz="2400"/>
            </a:lvl2pPr>
            <a:lvl3pPr>
              <a:defRPr sz="2400"/>
            </a:lvl3pPr>
            <a:lvl4pPr>
              <a:defRPr sz="2400"/>
            </a:lvl4pPr>
            <a:lvl5pPr>
              <a:defRPr sz="2400"/>
            </a:lvl5pPr>
            <a:lvl6pPr>
              <a:defRPr sz="2400"/>
            </a:lvl6pPr>
            <a:lvl7pPr>
              <a:defRPr sz="2400"/>
            </a:lvl7pPr>
            <a:lvl8pPr>
              <a:defRPr sz="2400"/>
            </a:lvl8pPr>
            <a:lvl9pPr>
              <a:defRPr sz="24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Tree>
    <p:extLst>
      <p:ext uri="{BB962C8B-B14F-4D97-AF65-F5344CB8AC3E}">
        <p14:creationId xmlns:p14="http://schemas.microsoft.com/office/powerpoint/2010/main" val="2131917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8" name="Titel 1"/>
          <p:cNvSpPr>
            <a:spLocks noGrp="1"/>
          </p:cNvSpPr>
          <p:nvPr>
            <p:ph type="title" hasCustomPrompt="1"/>
          </p:nvPr>
        </p:nvSpPr>
        <p:spPr>
          <a:xfrm>
            <a:off x="1007437" y="836712"/>
            <a:ext cx="3613249" cy="1162051"/>
          </a:xfrm>
          <a:prstGeom prst="rect">
            <a:avLst/>
          </a:prstGeom>
        </p:spPr>
        <p:txBody>
          <a:bodyPr anchor="b"/>
          <a:lstStyle>
            <a:lvl1pPr algn="l">
              <a:defRPr sz="2667" b="1">
                <a:solidFill>
                  <a:srgbClr val="EE7F00"/>
                </a:solidFill>
              </a:defRPr>
            </a:lvl1pPr>
          </a:lstStyle>
          <a:p>
            <a:r>
              <a:rPr lang="nl-NL" dirty="0"/>
              <a:t>Click </a:t>
            </a:r>
            <a:r>
              <a:rPr lang="nl-NL" dirty="0" err="1"/>
              <a:t>to</a:t>
            </a:r>
            <a:r>
              <a:rPr lang="nl-NL" dirty="0"/>
              <a:t> </a:t>
            </a:r>
            <a:r>
              <a:rPr lang="nl-NL" dirty="0" err="1"/>
              <a:t>edit</a:t>
            </a:r>
            <a:r>
              <a:rPr lang="nl-NL" dirty="0"/>
              <a:t> the </a:t>
            </a:r>
            <a:r>
              <a:rPr lang="nl-NL" dirty="0" err="1"/>
              <a:t>title</a:t>
            </a:r>
            <a:r>
              <a:rPr lang="nl-NL" dirty="0"/>
              <a:t> of </a:t>
            </a:r>
            <a:r>
              <a:rPr lang="nl-NL" dirty="0" err="1"/>
              <a:t>this</a:t>
            </a:r>
            <a:r>
              <a:rPr lang="nl-NL" dirty="0"/>
              <a:t> slide</a:t>
            </a:r>
          </a:p>
        </p:txBody>
      </p:sp>
      <p:sp>
        <p:nvSpPr>
          <p:cNvPr id="9" name="Tijdelijke aanduiding voor inhoud 2"/>
          <p:cNvSpPr>
            <a:spLocks noGrp="1"/>
          </p:cNvSpPr>
          <p:nvPr>
            <p:ph idx="1" hasCustomPrompt="1"/>
          </p:nvPr>
        </p:nvSpPr>
        <p:spPr>
          <a:xfrm>
            <a:off x="4766734" y="836713"/>
            <a:ext cx="6609853" cy="5289452"/>
          </a:xfrm>
          <a:prstGeom prst="rect">
            <a:avLst/>
          </a:prstGeom>
        </p:spPr>
        <p:txBody>
          <a:bodyPr/>
          <a:lstStyle>
            <a:lvl1pPr>
              <a:defRPr sz="2400">
                <a:solidFill>
                  <a:srgbClr val="FFFFFF"/>
                </a:solidFill>
              </a:defRPr>
            </a:lvl1pPr>
            <a:lvl2pPr>
              <a:defRPr sz="2400">
                <a:solidFill>
                  <a:srgbClr val="FFFFFF"/>
                </a:solidFill>
              </a:defRPr>
            </a:lvl2pPr>
            <a:lvl3pPr>
              <a:defRPr sz="2400">
                <a:solidFill>
                  <a:srgbClr val="FFFFFF"/>
                </a:solidFill>
              </a:defRPr>
            </a:lvl3pPr>
            <a:lvl4pPr>
              <a:defRPr sz="2400">
                <a:solidFill>
                  <a:srgbClr val="FFFFFF"/>
                </a:solidFill>
              </a:defRPr>
            </a:lvl4pPr>
            <a:lvl5pPr>
              <a:defRPr sz="2400">
                <a:solidFill>
                  <a:srgbClr val="FFFFFF"/>
                </a:solidFill>
              </a:defRPr>
            </a:lvl5pPr>
            <a:lvl6pPr>
              <a:defRPr sz="2667"/>
            </a:lvl6pPr>
            <a:lvl7pPr>
              <a:defRPr sz="2667"/>
            </a:lvl7pPr>
            <a:lvl8pPr>
              <a:defRPr sz="2667"/>
            </a:lvl8pPr>
            <a:lvl9pPr>
              <a:defRPr sz="2667"/>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a:p>
            <a:pPr lvl="1"/>
            <a:r>
              <a:rPr lang="nl-NL" dirty="0"/>
              <a:t>Second level</a:t>
            </a:r>
          </a:p>
          <a:p>
            <a:pPr lvl="2"/>
            <a:r>
              <a:rPr lang="nl-NL" dirty="0" err="1"/>
              <a:t>Third</a:t>
            </a:r>
            <a:r>
              <a:rPr lang="nl-NL" dirty="0"/>
              <a:t> level</a:t>
            </a:r>
          </a:p>
          <a:p>
            <a:pPr lvl="3"/>
            <a:r>
              <a:rPr lang="nl-NL" dirty="0" err="1"/>
              <a:t>Fourth</a:t>
            </a:r>
            <a:r>
              <a:rPr lang="nl-NL" dirty="0"/>
              <a:t> level</a:t>
            </a:r>
          </a:p>
          <a:p>
            <a:pPr lvl="4"/>
            <a:r>
              <a:rPr lang="nl-NL" dirty="0" err="1"/>
              <a:t>Fifth</a:t>
            </a:r>
            <a:r>
              <a:rPr lang="nl-NL" dirty="0"/>
              <a:t> level</a:t>
            </a:r>
          </a:p>
        </p:txBody>
      </p:sp>
      <p:sp>
        <p:nvSpPr>
          <p:cNvPr id="10" name="Tijdelijke aanduiding voor tekst 3"/>
          <p:cNvSpPr>
            <a:spLocks noGrp="1"/>
          </p:cNvSpPr>
          <p:nvPr>
            <p:ph type="body" sz="half" idx="2" hasCustomPrompt="1"/>
          </p:nvPr>
        </p:nvSpPr>
        <p:spPr>
          <a:xfrm>
            <a:off x="1007437" y="1988841"/>
            <a:ext cx="3613249" cy="4137324"/>
          </a:xfrm>
          <a:prstGeom prst="rect">
            <a:avLst/>
          </a:prstGeom>
        </p:spPr>
        <p:txBody>
          <a:bodyPr/>
          <a:lstStyle>
            <a:lvl1pPr marL="0" indent="0">
              <a:buNone/>
              <a:defRPr sz="1867">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nl-NL" dirty="0"/>
              <a:t>Click </a:t>
            </a:r>
            <a:r>
              <a:rPr lang="nl-NL" dirty="0" err="1"/>
              <a:t>to</a:t>
            </a:r>
            <a:r>
              <a:rPr lang="nl-NL" dirty="0"/>
              <a:t> </a:t>
            </a:r>
            <a:r>
              <a:rPr lang="nl-NL" dirty="0" err="1"/>
              <a:t>edit</a:t>
            </a:r>
            <a:r>
              <a:rPr lang="nl-NL" dirty="0"/>
              <a:t> the </a:t>
            </a:r>
            <a:r>
              <a:rPr lang="nl-NL" dirty="0" err="1"/>
              <a:t>text</a:t>
            </a:r>
            <a:r>
              <a:rPr lang="nl-NL" dirty="0"/>
              <a:t> of </a:t>
            </a:r>
            <a:r>
              <a:rPr lang="nl-NL" dirty="0" err="1"/>
              <a:t>this</a:t>
            </a:r>
            <a:r>
              <a:rPr lang="nl-NL" dirty="0"/>
              <a:t> slide</a:t>
            </a:r>
          </a:p>
        </p:txBody>
      </p:sp>
    </p:spTree>
    <p:extLst>
      <p:ext uri="{BB962C8B-B14F-4D97-AF65-F5344CB8AC3E}">
        <p14:creationId xmlns:p14="http://schemas.microsoft.com/office/powerpoint/2010/main" val="28579847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emf"/><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jdelijke aanduiding voor dianummer 8"/>
          <p:cNvSpPr>
            <a:spLocks noGrp="1"/>
          </p:cNvSpPr>
          <p:nvPr>
            <p:ph type="sldNum" sz="quarter" idx="4"/>
          </p:nvPr>
        </p:nvSpPr>
        <p:spPr>
          <a:xfrm>
            <a:off x="11472334" y="6356351"/>
            <a:ext cx="438151" cy="366183"/>
          </a:xfrm>
          <a:prstGeom prst="rect">
            <a:avLst/>
          </a:prstGeom>
          <a:noFill/>
          <a:ln>
            <a:noFill/>
          </a:ln>
        </p:spPr>
        <p:txBody>
          <a:bodyPr vert="horz" lIns="0" tIns="0" rIns="0" bIns="0" rtlCol="0" anchor="ctr"/>
          <a:lstStyle>
            <a:lvl1pPr algn="r">
              <a:defRPr sz="1333" baseline="0">
                <a:solidFill>
                  <a:schemeClr val="tx1">
                    <a:tint val="75000"/>
                  </a:schemeClr>
                </a:solidFill>
              </a:defRPr>
            </a:lvl1pPr>
          </a:lstStyle>
          <a:p>
            <a:pPr>
              <a:defRPr/>
            </a:pPr>
            <a:fld id="{F37E2B85-7009-974B-B74A-405ACDEC6D7C}" type="slidenum">
              <a:rPr lang="nl-NL"/>
              <a:pPr>
                <a:defRPr/>
              </a:pPr>
              <a:t>‹nr.›</a:t>
            </a:fld>
            <a:endParaRPr lang="nl-NL" dirty="0"/>
          </a:p>
        </p:txBody>
      </p:sp>
      <p:sp>
        <p:nvSpPr>
          <p:cNvPr id="11" name="Tijdelijke aanduiding voor datum 3"/>
          <p:cNvSpPr>
            <a:spLocks noGrp="1"/>
          </p:cNvSpPr>
          <p:nvPr>
            <p:ph type="dt" sz="half" idx="2"/>
          </p:nvPr>
        </p:nvSpPr>
        <p:spPr>
          <a:xfrm>
            <a:off x="1007534" y="6356351"/>
            <a:ext cx="768351" cy="366183"/>
          </a:xfrm>
          <a:prstGeom prst="rect">
            <a:avLst/>
          </a:prstGeom>
          <a:noFill/>
          <a:ln>
            <a:noFill/>
          </a:ln>
        </p:spPr>
        <p:txBody>
          <a:bodyPr vert="horz" lIns="0" tIns="0" rIns="0" bIns="0" rtlCol="0" anchor="ctr"/>
          <a:lstStyle>
            <a:lvl1pPr algn="l">
              <a:defRPr sz="1333" baseline="0">
                <a:solidFill>
                  <a:schemeClr val="tx1">
                    <a:tint val="75000"/>
                  </a:schemeClr>
                </a:solidFill>
              </a:defRPr>
            </a:lvl1pPr>
          </a:lstStyle>
          <a:p>
            <a:pPr>
              <a:defRPr/>
            </a:pPr>
            <a:r>
              <a:rPr lang="nl-NL" dirty="0"/>
              <a:t>Date</a:t>
            </a:r>
          </a:p>
        </p:txBody>
      </p:sp>
      <p:sp>
        <p:nvSpPr>
          <p:cNvPr id="12" name="Tijdelijke aanduiding voor voettekst 7"/>
          <p:cNvSpPr>
            <a:spLocks noGrp="1"/>
          </p:cNvSpPr>
          <p:nvPr>
            <p:ph type="ftr" sz="quarter" idx="3"/>
          </p:nvPr>
        </p:nvSpPr>
        <p:spPr>
          <a:xfrm>
            <a:off x="1871133" y="6356351"/>
            <a:ext cx="3649133" cy="366183"/>
          </a:xfrm>
          <a:prstGeom prst="rect">
            <a:avLst/>
          </a:prstGeom>
          <a:noFill/>
          <a:ln>
            <a:noFill/>
          </a:ln>
        </p:spPr>
        <p:txBody>
          <a:bodyPr vert="horz" lIns="0" tIns="0" rIns="0" bIns="0" rtlCol="0" anchor="ctr"/>
          <a:lstStyle>
            <a:lvl1pPr algn="l">
              <a:defRPr sz="1333" baseline="0">
                <a:solidFill>
                  <a:schemeClr val="tx1">
                    <a:tint val="75000"/>
                  </a:schemeClr>
                </a:solidFill>
              </a:defRPr>
            </a:lvl1pPr>
          </a:lstStyle>
          <a:p>
            <a:pPr>
              <a:defRPr/>
            </a:pPr>
            <a:r>
              <a:rPr lang="nl-NL" dirty="0"/>
              <a:t>Titel </a:t>
            </a:r>
            <a:r>
              <a:rPr lang="nl-NL" dirty="0" err="1"/>
              <a:t>presentation</a:t>
            </a:r>
            <a:r>
              <a:rPr lang="nl-NL" dirty="0"/>
              <a:t> (via header or </a:t>
            </a:r>
            <a:r>
              <a:rPr lang="nl-NL" dirty="0" err="1"/>
              <a:t>footer</a:t>
            </a:r>
            <a:r>
              <a:rPr lang="nl-NL" dirty="0"/>
              <a:t>)</a:t>
            </a:r>
          </a:p>
        </p:txBody>
      </p:sp>
      <p:pic>
        <p:nvPicPr>
          <p:cNvPr id="4101" name="Afbeelding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86085" y="6453718"/>
            <a:ext cx="4169833" cy="234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hthoek 8"/>
          <p:cNvSpPr/>
          <p:nvPr/>
        </p:nvSpPr>
        <p:spPr>
          <a:xfrm>
            <a:off x="1007534" y="0"/>
            <a:ext cx="10369551" cy="406400"/>
          </a:xfrm>
          <a:prstGeom prst="rect">
            <a:avLst/>
          </a:prstGeom>
          <a:solidFill>
            <a:srgbClr val="E76A1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3200"/>
          </a:p>
        </p:txBody>
      </p:sp>
    </p:spTree>
    <p:extLst>
      <p:ext uri="{BB962C8B-B14F-4D97-AF65-F5344CB8AC3E}">
        <p14:creationId xmlns:p14="http://schemas.microsoft.com/office/powerpoint/2010/main" val="246569634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hf hdr="0"/>
  <p:txStyles>
    <p:titleStyle>
      <a:lvl1pPr algn="l" defTabSz="609585" rtl="0" eaLnBrk="0" fontAlgn="base" hangingPunct="0">
        <a:spcBef>
          <a:spcPct val="0"/>
        </a:spcBef>
        <a:spcAft>
          <a:spcPct val="0"/>
        </a:spcAft>
        <a:defRPr sz="5333" kern="1200">
          <a:solidFill>
            <a:schemeClr val="tx1"/>
          </a:solidFill>
          <a:latin typeface="Arial"/>
          <a:ea typeface="ＭＳ Ｐゴシック" charset="0"/>
          <a:cs typeface="Arial"/>
        </a:defRPr>
      </a:lvl1pPr>
      <a:lvl2pPr algn="l" defTabSz="609585" rtl="0" eaLnBrk="0" fontAlgn="base" hangingPunct="0">
        <a:spcBef>
          <a:spcPct val="0"/>
        </a:spcBef>
        <a:spcAft>
          <a:spcPct val="0"/>
        </a:spcAft>
        <a:defRPr sz="5333">
          <a:solidFill>
            <a:schemeClr val="tx1"/>
          </a:solidFill>
          <a:latin typeface="Arial" charset="0"/>
          <a:ea typeface="ＭＳ Ｐゴシック" charset="0"/>
        </a:defRPr>
      </a:lvl2pPr>
      <a:lvl3pPr algn="l" defTabSz="609585" rtl="0" eaLnBrk="0" fontAlgn="base" hangingPunct="0">
        <a:spcBef>
          <a:spcPct val="0"/>
        </a:spcBef>
        <a:spcAft>
          <a:spcPct val="0"/>
        </a:spcAft>
        <a:defRPr sz="5333">
          <a:solidFill>
            <a:schemeClr val="tx1"/>
          </a:solidFill>
          <a:latin typeface="Arial" charset="0"/>
          <a:ea typeface="ＭＳ Ｐゴシック" charset="0"/>
        </a:defRPr>
      </a:lvl3pPr>
      <a:lvl4pPr algn="l" defTabSz="609585" rtl="0" eaLnBrk="0" fontAlgn="base" hangingPunct="0">
        <a:spcBef>
          <a:spcPct val="0"/>
        </a:spcBef>
        <a:spcAft>
          <a:spcPct val="0"/>
        </a:spcAft>
        <a:defRPr sz="5333">
          <a:solidFill>
            <a:schemeClr val="tx1"/>
          </a:solidFill>
          <a:latin typeface="Arial" charset="0"/>
          <a:ea typeface="ＭＳ Ｐゴシック" charset="0"/>
        </a:defRPr>
      </a:lvl4pPr>
      <a:lvl5pPr algn="l" defTabSz="609585" rtl="0" eaLnBrk="0" fontAlgn="base" hangingPunct="0">
        <a:spcBef>
          <a:spcPct val="0"/>
        </a:spcBef>
        <a:spcAft>
          <a:spcPct val="0"/>
        </a:spcAft>
        <a:defRPr sz="5333">
          <a:solidFill>
            <a:schemeClr val="tx1"/>
          </a:solidFill>
          <a:latin typeface="Arial" charset="0"/>
          <a:ea typeface="ＭＳ Ｐゴシック" charset="0"/>
        </a:defRPr>
      </a:lvl5pPr>
      <a:lvl6pPr marL="609585" algn="l" defTabSz="609585" rtl="0" fontAlgn="base">
        <a:spcBef>
          <a:spcPct val="0"/>
        </a:spcBef>
        <a:spcAft>
          <a:spcPct val="0"/>
        </a:spcAft>
        <a:defRPr sz="5333">
          <a:solidFill>
            <a:schemeClr val="tx1"/>
          </a:solidFill>
          <a:latin typeface="Arial" charset="0"/>
          <a:ea typeface="ＭＳ Ｐゴシック" charset="0"/>
        </a:defRPr>
      </a:lvl6pPr>
      <a:lvl7pPr marL="1219170" algn="l" defTabSz="609585" rtl="0" fontAlgn="base">
        <a:spcBef>
          <a:spcPct val="0"/>
        </a:spcBef>
        <a:spcAft>
          <a:spcPct val="0"/>
        </a:spcAft>
        <a:defRPr sz="5333">
          <a:solidFill>
            <a:schemeClr val="tx1"/>
          </a:solidFill>
          <a:latin typeface="Arial" charset="0"/>
          <a:ea typeface="ＭＳ Ｐゴシック" charset="0"/>
        </a:defRPr>
      </a:lvl7pPr>
      <a:lvl8pPr marL="1828754" algn="l" defTabSz="609585" rtl="0" fontAlgn="base">
        <a:spcBef>
          <a:spcPct val="0"/>
        </a:spcBef>
        <a:spcAft>
          <a:spcPct val="0"/>
        </a:spcAft>
        <a:defRPr sz="5333">
          <a:solidFill>
            <a:schemeClr val="tx1"/>
          </a:solidFill>
          <a:latin typeface="Arial" charset="0"/>
          <a:ea typeface="ＭＳ Ｐゴシック" charset="0"/>
        </a:defRPr>
      </a:lvl8pPr>
      <a:lvl9pPr marL="2438339" algn="l" defTabSz="609585" rtl="0" fontAlgn="base">
        <a:spcBef>
          <a:spcPct val="0"/>
        </a:spcBef>
        <a:spcAft>
          <a:spcPct val="0"/>
        </a:spcAft>
        <a:defRPr sz="5333">
          <a:solidFill>
            <a:schemeClr val="tx1"/>
          </a:solidFill>
          <a:latin typeface="Arial" charset="0"/>
          <a:ea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1pPr>
      <a:lvl2pPr marL="990575" indent="-380990"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2pPr>
      <a:lvl3pPr marL="1523962"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3pPr>
      <a:lvl4pPr marL="2133547"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4pPr>
      <a:lvl5pPr marL="2743131"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444444"/>
        </a:solidFill>
        <a:effectLst/>
      </p:bgPr>
    </p:bg>
    <p:spTree>
      <p:nvGrpSpPr>
        <p:cNvPr id="1" name=""/>
        <p:cNvGrpSpPr/>
        <p:nvPr/>
      </p:nvGrpSpPr>
      <p:grpSpPr>
        <a:xfrm>
          <a:off x="0" y="0"/>
          <a:ext cx="0" cy="0"/>
          <a:chOff x="0" y="0"/>
          <a:chExt cx="0" cy="0"/>
        </a:xfrm>
      </p:grpSpPr>
      <p:sp>
        <p:nvSpPr>
          <p:cNvPr id="10" name="Tijdelijke aanduiding voor dianummer 8"/>
          <p:cNvSpPr>
            <a:spLocks noGrp="1"/>
          </p:cNvSpPr>
          <p:nvPr>
            <p:ph type="sldNum" sz="quarter" idx="4"/>
          </p:nvPr>
        </p:nvSpPr>
        <p:spPr>
          <a:xfrm>
            <a:off x="11472334" y="6356351"/>
            <a:ext cx="438151" cy="366183"/>
          </a:xfrm>
          <a:prstGeom prst="rect">
            <a:avLst/>
          </a:prstGeom>
          <a:noFill/>
          <a:ln>
            <a:noFill/>
          </a:ln>
        </p:spPr>
        <p:txBody>
          <a:bodyPr vert="horz" lIns="0" tIns="0" rIns="0" bIns="0" rtlCol="0" anchor="ctr"/>
          <a:lstStyle>
            <a:lvl1pPr algn="r">
              <a:defRPr sz="1333" baseline="0">
                <a:solidFill>
                  <a:schemeClr val="tx1">
                    <a:tint val="75000"/>
                  </a:schemeClr>
                </a:solidFill>
              </a:defRPr>
            </a:lvl1pPr>
          </a:lstStyle>
          <a:p>
            <a:pPr>
              <a:defRPr/>
            </a:pPr>
            <a:fld id="{F7EC721A-56B0-2C49-94EF-4C5200ED5350}" type="slidenum">
              <a:rPr lang="nl-NL"/>
              <a:pPr>
                <a:defRPr/>
              </a:pPr>
              <a:t>‹nr.›</a:t>
            </a:fld>
            <a:endParaRPr lang="nl-NL" dirty="0"/>
          </a:p>
        </p:txBody>
      </p:sp>
      <p:sp>
        <p:nvSpPr>
          <p:cNvPr id="11" name="Tijdelijke aanduiding voor datum 3"/>
          <p:cNvSpPr>
            <a:spLocks noGrp="1"/>
          </p:cNvSpPr>
          <p:nvPr>
            <p:ph type="dt" sz="half" idx="2"/>
          </p:nvPr>
        </p:nvSpPr>
        <p:spPr>
          <a:xfrm>
            <a:off x="1007534" y="6356351"/>
            <a:ext cx="768351" cy="366183"/>
          </a:xfrm>
          <a:prstGeom prst="rect">
            <a:avLst/>
          </a:prstGeom>
          <a:noFill/>
          <a:ln>
            <a:noFill/>
          </a:ln>
        </p:spPr>
        <p:txBody>
          <a:bodyPr vert="horz" lIns="0" tIns="0" rIns="0" bIns="0" rtlCol="0" anchor="ctr"/>
          <a:lstStyle>
            <a:lvl1pPr algn="l">
              <a:defRPr sz="1333" baseline="0">
                <a:solidFill>
                  <a:schemeClr val="tx1">
                    <a:tint val="75000"/>
                  </a:schemeClr>
                </a:solidFill>
              </a:defRPr>
            </a:lvl1pPr>
          </a:lstStyle>
          <a:p>
            <a:pPr>
              <a:defRPr/>
            </a:pPr>
            <a:fld id="{C161901D-8C78-CC4F-9B31-DB2A79A115F5}" type="datetime1">
              <a:rPr lang="nl-NL"/>
              <a:pPr>
                <a:defRPr/>
              </a:pPr>
              <a:t>02-04-2023</a:t>
            </a:fld>
            <a:endParaRPr lang="nl-NL" dirty="0"/>
          </a:p>
        </p:txBody>
      </p:sp>
      <p:sp>
        <p:nvSpPr>
          <p:cNvPr id="12" name="Tijdelijke aanduiding voor voettekst 7"/>
          <p:cNvSpPr>
            <a:spLocks noGrp="1"/>
          </p:cNvSpPr>
          <p:nvPr>
            <p:ph type="ftr" sz="quarter" idx="3"/>
          </p:nvPr>
        </p:nvSpPr>
        <p:spPr>
          <a:xfrm>
            <a:off x="1871133" y="6356351"/>
            <a:ext cx="3649133" cy="366183"/>
          </a:xfrm>
          <a:prstGeom prst="rect">
            <a:avLst/>
          </a:prstGeom>
          <a:noFill/>
          <a:ln>
            <a:noFill/>
          </a:ln>
        </p:spPr>
        <p:txBody>
          <a:bodyPr vert="horz" lIns="0" tIns="0" rIns="0" bIns="0" rtlCol="0" anchor="ctr"/>
          <a:lstStyle>
            <a:lvl1pPr algn="l">
              <a:defRPr sz="1333" baseline="0">
                <a:solidFill>
                  <a:schemeClr val="tx1">
                    <a:tint val="75000"/>
                  </a:schemeClr>
                </a:solidFill>
              </a:defRPr>
            </a:lvl1pPr>
          </a:lstStyle>
          <a:p>
            <a:pPr>
              <a:defRPr/>
            </a:pPr>
            <a:r>
              <a:rPr lang="nl-NL"/>
              <a:t>Titel presentatie (via kop- en voettekst)</a:t>
            </a:r>
          </a:p>
        </p:txBody>
      </p:sp>
      <p:sp>
        <p:nvSpPr>
          <p:cNvPr id="7" name="Rechthoek 6"/>
          <p:cNvSpPr/>
          <p:nvPr/>
        </p:nvSpPr>
        <p:spPr>
          <a:xfrm>
            <a:off x="1007534" y="0"/>
            <a:ext cx="10369551" cy="40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3200"/>
          </a:p>
        </p:txBody>
      </p:sp>
      <p:pic>
        <p:nvPicPr>
          <p:cNvPr id="5126" name="Afbeelding 1"/>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92434" y="6453718"/>
            <a:ext cx="4157133" cy="234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209990"/>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p:txStyles>
    <p:titleStyle>
      <a:lvl1pPr algn="l" defTabSz="609585" rtl="0" eaLnBrk="0" fontAlgn="base" hangingPunct="0">
        <a:spcBef>
          <a:spcPct val="0"/>
        </a:spcBef>
        <a:spcAft>
          <a:spcPct val="0"/>
        </a:spcAft>
        <a:defRPr sz="5333" b="1" kern="1200">
          <a:solidFill>
            <a:srgbClr val="EE7F00"/>
          </a:solidFill>
          <a:latin typeface="Arial"/>
          <a:ea typeface="ＭＳ Ｐゴシック" charset="0"/>
          <a:cs typeface="Arial"/>
        </a:defRPr>
      </a:lvl1pPr>
      <a:lvl2pPr algn="l" defTabSz="609585" rtl="0" eaLnBrk="0" fontAlgn="base" hangingPunct="0">
        <a:spcBef>
          <a:spcPct val="0"/>
        </a:spcBef>
        <a:spcAft>
          <a:spcPct val="0"/>
        </a:spcAft>
        <a:defRPr sz="5333" b="1">
          <a:solidFill>
            <a:srgbClr val="EE7F00"/>
          </a:solidFill>
          <a:latin typeface="Arial" charset="0"/>
          <a:ea typeface="ＭＳ Ｐゴシック" charset="0"/>
        </a:defRPr>
      </a:lvl2pPr>
      <a:lvl3pPr algn="l" defTabSz="609585" rtl="0" eaLnBrk="0" fontAlgn="base" hangingPunct="0">
        <a:spcBef>
          <a:spcPct val="0"/>
        </a:spcBef>
        <a:spcAft>
          <a:spcPct val="0"/>
        </a:spcAft>
        <a:defRPr sz="5333" b="1">
          <a:solidFill>
            <a:srgbClr val="EE7F00"/>
          </a:solidFill>
          <a:latin typeface="Arial" charset="0"/>
          <a:ea typeface="ＭＳ Ｐゴシック" charset="0"/>
        </a:defRPr>
      </a:lvl3pPr>
      <a:lvl4pPr algn="l" defTabSz="609585" rtl="0" eaLnBrk="0" fontAlgn="base" hangingPunct="0">
        <a:spcBef>
          <a:spcPct val="0"/>
        </a:spcBef>
        <a:spcAft>
          <a:spcPct val="0"/>
        </a:spcAft>
        <a:defRPr sz="5333" b="1">
          <a:solidFill>
            <a:srgbClr val="EE7F00"/>
          </a:solidFill>
          <a:latin typeface="Arial" charset="0"/>
          <a:ea typeface="ＭＳ Ｐゴシック" charset="0"/>
        </a:defRPr>
      </a:lvl4pPr>
      <a:lvl5pPr algn="l" defTabSz="609585" rtl="0" eaLnBrk="0" fontAlgn="base" hangingPunct="0">
        <a:spcBef>
          <a:spcPct val="0"/>
        </a:spcBef>
        <a:spcAft>
          <a:spcPct val="0"/>
        </a:spcAft>
        <a:defRPr sz="5333" b="1">
          <a:solidFill>
            <a:srgbClr val="EE7F00"/>
          </a:solidFill>
          <a:latin typeface="Arial" charset="0"/>
          <a:ea typeface="ＭＳ Ｐゴシック" charset="0"/>
        </a:defRPr>
      </a:lvl5pPr>
      <a:lvl6pPr marL="609585" algn="l" defTabSz="609585" rtl="0" fontAlgn="base">
        <a:spcBef>
          <a:spcPct val="0"/>
        </a:spcBef>
        <a:spcAft>
          <a:spcPct val="0"/>
        </a:spcAft>
        <a:defRPr sz="5333">
          <a:solidFill>
            <a:srgbClr val="EE7F00"/>
          </a:solidFill>
          <a:latin typeface="Arial" charset="0"/>
          <a:ea typeface="ＭＳ Ｐゴシック" charset="0"/>
        </a:defRPr>
      </a:lvl6pPr>
      <a:lvl7pPr marL="1219170" algn="l" defTabSz="609585" rtl="0" fontAlgn="base">
        <a:spcBef>
          <a:spcPct val="0"/>
        </a:spcBef>
        <a:spcAft>
          <a:spcPct val="0"/>
        </a:spcAft>
        <a:defRPr sz="5333">
          <a:solidFill>
            <a:srgbClr val="EE7F00"/>
          </a:solidFill>
          <a:latin typeface="Arial" charset="0"/>
          <a:ea typeface="ＭＳ Ｐゴシック" charset="0"/>
        </a:defRPr>
      </a:lvl7pPr>
      <a:lvl8pPr marL="1828754" algn="l" defTabSz="609585" rtl="0" fontAlgn="base">
        <a:spcBef>
          <a:spcPct val="0"/>
        </a:spcBef>
        <a:spcAft>
          <a:spcPct val="0"/>
        </a:spcAft>
        <a:defRPr sz="5333">
          <a:solidFill>
            <a:srgbClr val="EE7F00"/>
          </a:solidFill>
          <a:latin typeface="Arial" charset="0"/>
          <a:ea typeface="ＭＳ Ｐゴシック" charset="0"/>
        </a:defRPr>
      </a:lvl8pPr>
      <a:lvl9pPr marL="2438339" algn="l" defTabSz="609585" rtl="0" fontAlgn="base">
        <a:spcBef>
          <a:spcPct val="0"/>
        </a:spcBef>
        <a:spcAft>
          <a:spcPct val="0"/>
        </a:spcAft>
        <a:defRPr sz="5333">
          <a:solidFill>
            <a:srgbClr val="EE7F00"/>
          </a:solidFill>
          <a:latin typeface="Arial" charset="0"/>
          <a:ea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000" kern="1200">
          <a:solidFill>
            <a:schemeClr val="bg1"/>
          </a:solidFill>
          <a:latin typeface="Arial"/>
          <a:ea typeface="ＭＳ Ｐゴシック" charset="0"/>
          <a:cs typeface="Arial"/>
        </a:defRPr>
      </a:lvl1pPr>
      <a:lvl2pPr marL="990575" indent="-380990" algn="l" defTabSz="609585" rtl="0" eaLnBrk="0" fontAlgn="base" hangingPunct="0">
        <a:spcBef>
          <a:spcPct val="20000"/>
        </a:spcBef>
        <a:spcAft>
          <a:spcPct val="0"/>
        </a:spcAft>
        <a:buFont typeface="Arial" charset="0"/>
        <a:buChar char="–"/>
        <a:defRPr sz="4000" kern="1200">
          <a:solidFill>
            <a:schemeClr val="bg1"/>
          </a:solidFill>
          <a:latin typeface="Arial"/>
          <a:ea typeface="ＭＳ Ｐゴシック" charset="0"/>
          <a:cs typeface="Arial"/>
        </a:defRPr>
      </a:lvl2pPr>
      <a:lvl3pPr marL="1523962" indent="-304792" algn="l" defTabSz="609585" rtl="0" eaLnBrk="0" fontAlgn="base" hangingPunct="0">
        <a:spcBef>
          <a:spcPct val="20000"/>
        </a:spcBef>
        <a:spcAft>
          <a:spcPct val="0"/>
        </a:spcAft>
        <a:buFont typeface="Arial" charset="0"/>
        <a:buChar char="•"/>
        <a:defRPr sz="4000" kern="1200">
          <a:solidFill>
            <a:schemeClr val="bg1"/>
          </a:solidFill>
          <a:latin typeface="Arial"/>
          <a:ea typeface="ＭＳ Ｐゴシック" charset="0"/>
          <a:cs typeface="Arial"/>
        </a:defRPr>
      </a:lvl3pPr>
      <a:lvl4pPr marL="2133547" indent="-304792" algn="l" defTabSz="609585" rtl="0" eaLnBrk="0" fontAlgn="base" hangingPunct="0">
        <a:spcBef>
          <a:spcPct val="20000"/>
        </a:spcBef>
        <a:spcAft>
          <a:spcPct val="0"/>
        </a:spcAft>
        <a:buFont typeface="Arial" charset="0"/>
        <a:buChar char="–"/>
        <a:defRPr sz="4000" kern="1200">
          <a:solidFill>
            <a:schemeClr val="bg1"/>
          </a:solidFill>
          <a:latin typeface="Arial"/>
          <a:ea typeface="ＭＳ Ｐゴシック" charset="0"/>
          <a:cs typeface="Arial"/>
        </a:defRPr>
      </a:lvl4pPr>
      <a:lvl5pPr marL="2743131" indent="-304792" algn="l" defTabSz="609585" rtl="0" eaLnBrk="0" fontAlgn="base" hangingPunct="0">
        <a:spcBef>
          <a:spcPct val="20000"/>
        </a:spcBef>
        <a:spcAft>
          <a:spcPct val="0"/>
        </a:spcAft>
        <a:buFont typeface="Arial" charset="0"/>
        <a:buChar char="»"/>
        <a:defRPr sz="4000" kern="1200">
          <a:solidFill>
            <a:schemeClr val="bg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66E1E"/>
        </a:solidFill>
        <a:effectLst/>
      </p:bgPr>
    </p:bg>
    <p:spTree>
      <p:nvGrpSpPr>
        <p:cNvPr id="1" name=""/>
        <p:cNvGrpSpPr/>
        <p:nvPr/>
      </p:nvGrpSpPr>
      <p:grpSpPr>
        <a:xfrm>
          <a:off x="0" y="0"/>
          <a:ext cx="0" cy="0"/>
          <a:chOff x="0" y="0"/>
          <a:chExt cx="0" cy="0"/>
        </a:xfrm>
      </p:grpSpPr>
      <p:grpSp>
        <p:nvGrpSpPr>
          <p:cNvPr id="7170" name="Groeperen 2"/>
          <p:cNvGrpSpPr>
            <a:grpSpLocks/>
          </p:cNvGrpSpPr>
          <p:nvPr/>
        </p:nvGrpSpPr>
        <p:grpSpPr bwMode="auto">
          <a:xfrm>
            <a:off x="2256367" y="1"/>
            <a:ext cx="7871884" cy="4163484"/>
            <a:chOff x="1692275" y="0"/>
            <a:chExt cx="5903913" cy="4162425"/>
          </a:xfrm>
        </p:grpSpPr>
        <p:sp>
          <p:nvSpPr>
            <p:cNvPr id="2" name="Rechthoek 1"/>
            <p:cNvSpPr/>
            <p:nvPr userDrawn="1"/>
          </p:nvSpPr>
          <p:spPr bwMode="auto">
            <a:xfrm>
              <a:off x="2555875" y="0"/>
              <a:ext cx="4132263" cy="56289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3200"/>
            </a:p>
          </p:txBody>
        </p:sp>
        <p:sp>
          <p:nvSpPr>
            <p:cNvPr id="14" name="Rechthoek 13"/>
            <p:cNvSpPr/>
            <p:nvPr userDrawn="1"/>
          </p:nvSpPr>
          <p:spPr bwMode="auto">
            <a:xfrm>
              <a:off x="1692275" y="416878"/>
              <a:ext cx="5903913" cy="37455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nl-NL" sz="3200"/>
            </a:p>
          </p:txBody>
        </p:sp>
      </p:grpSp>
      <p:pic>
        <p:nvPicPr>
          <p:cNvPr id="7171" name="Afbeelding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37400" y="6453718"/>
            <a:ext cx="4216400" cy="2391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8592810"/>
      </p:ext>
    </p:extLst>
  </p:cSld>
  <p:clrMap bg1="lt1" tx1="dk1" bg2="lt2" tx2="dk2" accent1="accent1" accent2="accent2" accent3="accent3" accent4="accent4" accent5="accent5" accent6="accent6" hlink="hlink" folHlink="folHlink"/>
  <p:sldLayoutIdLst>
    <p:sldLayoutId id="2147483677" r:id="rId1"/>
  </p:sldLayoutIdLst>
  <p:hf hdr="0"/>
  <p:txStyles>
    <p:titleStyle>
      <a:lvl1pPr algn="l" defTabSz="609585" rtl="0" eaLnBrk="0" fontAlgn="base" hangingPunct="0">
        <a:spcBef>
          <a:spcPct val="0"/>
        </a:spcBef>
        <a:spcAft>
          <a:spcPct val="0"/>
        </a:spcAft>
        <a:defRPr sz="5333" kern="1200">
          <a:solidFill>
            <a:schemeClr val="tx1"/>
          </a:solidFill>
          <a:latin typeface="Arial"/>
          <a:ea typeface="ＭＳ Ｐゴシック" charset="0"/>
          <a:cs typeface="Arial"/>
        </a:defRPr>
      </a:lvl1pPr>
      <a:lvl2pPr algn="l" defTabSz="609585" rtl="0" eaLnBrk="0" fontAlgn="base" hangingPunct="0">
        <a:spcBef>
          <a:spcPct val="0"/>
        </a:spcBef>
        <a:spcAft>
          <a:spcPct val="0"/>
        </a:spcAft>
        <a:defRPr sz="5333">
          <a:solidFill>
            <a:schemeClr val="tx1"/>
          </a:solidFill>
          <a:latin typeface="Arial" charset="0"/>
          <a:ea typeface="ＭＳ Ｐゴシック" charset="0"/>
        </a:defRPr>
      </a:lvl2pPr>
      <a:lvl3pPr algn="l" defTabSz="609585" rtl="0" eaLnBrk="0" fontAlgn="base" hangingPunct="0">
        <a:spcBef>
          <a:spcPct val="0"/>
        </a:spcBef>
        <a:spcAft>
          <a:spcPct val="0"/>
        </a:spcAft>
        <a:defRPr sz="5333">
          <a:solidFill>
            <a:schemeClr val="tx1"/>
          </a:solidFill>
          <a:latin typeface="Arial" charset="0"/>
          <a:ea typeface="ＭＳ Ｐゴシック" charset="0"/>
        </a:defRPr>
      </a:lvl3pPr>
      <a:lvl4pPr algn="l" defTabSz="609585" rtl="0" eaLnBrk="0" fontAlgn="base" hangingPunct="0">
        <a:spcBef>
          <a:spcPct val="0"/>
        </a:spcBef>
        <a:spcAft>
          <a:spcPct val="0"/>
        </a:spcAft>
        <a:defRPr sz="5333">
          <a:solidFill>
            <a:schemeClr val="tx1"/>
          </a:solidFill>
          <a:latin typeface="Arial" charset="0"/>
          <a:ea typeface="ＭＳ Ｐゴシック" charset="0"/>
        </a:defRPr>
      </a:lvl4pPr>
      <a:lvl5pPr algn="l" defTabSz="609585" rtl="0" eaLnBrk="0" fontAlgn="base" hangingPunct="0">
        <a:spcBef>
          <a:spcPct val="0"/>
        </a:spcBef>
        <a:spcAft>
          <a:spcPct val="0"/>
        </a:spcAft>
        <a:defRPr sz="5333">
          <a:solidFill>
            <a:schemeClr val="tx1"/>
          </a:solidFill>
          <a:latin typeface="Arial" charset="0"/>
          <a:ea typeface="ＭＳ Ｐゴシック" charset="0"/>
        </a:defRPr>
      </a:lvl5pPr>
      <a:lvl6pPr marL="609585" algn="l" defTabSz="609585" rtl="0" fontAlgn="base">
        <a:spcBef>
          <a:spcPct val="0"/>
        </a:spcBef>
        <a:spcAft>
          <a:spcPct val="0"/>
        </a:spcAft>
        <a:defRPr sz="5333">
          <a:solidFill>
            <a:schemeClr val="tx1"/>
          </a:solidFill>
          <a:latin typeface="Arial" charset="0"/>
          <a:ea typeface="ＭＳ Ｐゴシック" charset="0"/>
        </a:defRPr>
      </a:lvl6pPr>
      <a:lvl7pPr marL="1219170" algn="l" defTabSz="609585" rtl="0" fontAlgn="base">
        <a:spcBef>
          <a:spcPct val="0"/>
        </a:spcBef>
        <a:spcAft>
          <a:spcPct val="0"/>
        </a:spcAft>
        <a:defRPr sz="5333">
          <a:solidFill>
            <a:schemeClr val="tx1"/>
          </a:solidFill>
          <a:latin typeface="Arial" charset="0"/>
          <a:ea typeface="ＭＳ Ｐゴシック" charset="0"/>
        </a:defRPr>
      </a:lvl7pPr>
      <a:lvl8pPr marL="1828754" algn="l" defTabSz="609585" rtl="0" fontAlgn="base">
        <a:spcBef>
          <a:spcPct val="0"/>
        </a:spcBef>
        <a:spcAft>
          <a:spcPct val="0"/>
        </a:spcAft>
        <a:defRPr sz="5333">
          <a:solidFill>
            <a:schemeClr val="tx1"/>
          </a:solidFill>
          <a:latin typeface="Arial" charset="0"/>
          <a:ea typeface="ＭＳ Ｐゴシック" charset="0"/>
        </a:defRPr>
      </a:lvl8pPr>
      <a:lvl9pPr marL="2438339" algn="l" defTabSz="609585" rtl="0" fontAlgn="base">
        <a:spcBef>
          <a:spcPct val="0"/>
        </a:spcBef>
        <a:spcAft>
          <a:spcPct val="0"/>
        </a:spcAft>
        <a:defRPr sz="5333">
          <a:solidFill>
            <a:schemeClr val="tx1"/>
          </a:solidFill>
          <a:latin typeface="Arial" charset="0"/>
          <a:ea typeface="ＭＳ Ｐゴシック" charset="0"/>
        </a:defRPr>
      </a:lvl9pPr>
    </p:titleStyle>
    <p:bodyStyle>
      <a:lvl1pPr marL="457189" indent="-457189"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1pPr>
      <a:lvl2pPr marL="990575" indent="-380990"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2pPr>
      <a:lvl3pPr marL="1523962"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3pPr>
      <a:lvl4pPr marL="2133547"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4pPr>
      <a:lvl5pPr marL="2743131" indent="-304792" algn="l" defTabSz="609585" rtl="0" eaLnBrk="0" fontAlgn="base" hangingPunct="0">
        <a:spcBef>
          <a:spcPct val="20000"/>
        </a:spcBef>
        <a:spcAft>
          <a:spcPct val="0"/>
        </a:spcAft>
        <a:buFont typeface="Arial" charset="0"/>
        <a:buChar char="»"/>
        <a:defRPr sz="4000" kern="1200">
          <a:solidFill>
            <a:schemeClr val="tx1"/>
          </a:solidFill>
          <a:latin typeface="Arial"/>
          <a:ea typeface="ＭＳ Ｐゴシック" charset="0"/>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nl-NL"/>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hyperlink" Target="https://ec.europa.eu/info/sites/default/files/1_1_183885_prop_dir_susta_en.pdf"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acm.nl/nl/publicaties/leidraad-duurzaamheidsclaim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s://ec.europa.eu/info/law/better-regulation/have-your-say/initiatives/12823-Vervuiling-door-microplastics-maatregelen-om-de-milieueffecten-te-verminderen_nl" TargetMode="External"/><Relationship Id="rId3" Type="http://schemas.openxmlformats.org/officeDocument/2006/relationships/hyperlink" Target="https://environment.ec.europa.eu/strategy/textiles-strategy_nl" TargetMode="External"/><Relationship Id="rId7" Type="http://schemas.openxmlformats.org/officeDocument/2006/relationships/hyperlink" Target="https://environment.ec.europa.eu/publications/communication-eu-policy-framework-biobased-biodegradable-and-compostable-plastics_en" TargetMode="External"/><Relationship Id="rId2" Type="http://schemas.openxmlformats.org/officeDocument/2006/relationships/hyperlink" Target="https://ec.europa.eu/info/law/better-regulation/have-your-say/initiatives/12567-Duurzame-producten_nl" TargetMode="External"/><Relationship Id="rId1" Type="http://schemas.openxmlformats.org/officeDocument/2006/relationships/slideLayout" Target="../slideLayouts/slideLayout1.xml"/><Relationship Id="rId6" Type="http://schemas.openxmlformats.org/officeDocument/2006/relationships/hyperlink" Target="https://ec.europa.eu/info/law/better-regulation/have-your-say/initiatives/12263-Reducing-packaging-waste-review-of-rules_en" TargetMode="External"/><Relationship Id="rId5" Type="http://schemas.openxmlformats.org/officeDocument/2006/relationships/hyperlink" Target="https://commission.europa.eu/publications/proposal-directive-empowering-consumers-green-transition-and-annex_en" TargetMode="External"/><Relationship Id="rId4" Type="http://schemas.openxmlformats.org/officeDocument/2006/relationships/hyperlink" Target="https://single-market-economy.ec.europa.eu/sectors/construction/construction-products-regulation-cpr/review_en"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https://eur-lex.europa.eu/legal-content/NL/TXT/HTML/?uri=PI_COM:C(2021)2800&amp;from=EN"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KoLGxEragLI"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KoLGxEragLI"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youtube.com/watch?v=KoLGxEragLI"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afvalcirculair.nl/onderwerpen/afvalregelgeving/handreiking-proefnemingen-ce/" TargetMode="External"/><Relationship Id="rId2" Type="http://schemas.openxmlformats.org/officeDocument/2006/relationships/hyperlink" Target="https://www.eerstekamer.nl/nieuws/20230314/omgevingswet_gaat_in_op_1_januari" TargetMode="Externa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hyperlink" Target="https://www.youtube.com/watch?v=KoLGxEragLI"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hyperlink" Target="https://ecer.minbuza.nl/-/europese-klimaatwet-definitief-vastgesteld" TargetMode="External"/><Relationship Id="rId3" Type="http://schemas.openxmlformats.org/officeDocument/2006/relationships/hyperlink" Target="https://www.consilium.europa.eu/nl/policies/green-deal/fit-for-55-the-eu-plan-for-a-green-transition/" TargetMode="External"/><Relationship Id="rId7" Type="http://schemas.openxmlformats.org/officeDocument/2006/relationships/hyperlink" Target="https://europadecentraal.nl/europese-klimaatwet-aangenomen-europa-legt-klimaatdoelstellingen-2030-2050-vast/" TargetMode="External"/><Relationship Id="rId2" Type="http://schemas.openxmlformats.org/officeDocument/2006/relationships/hyperlink" Target="https://commission.europa.eu/strategy-and-policy/priorities-2019-2024/european-green-deal_nl" TargetMode="External"/><Relationship Id="rId1" Type="http://schemas.openxmlformats.org/officeDocument/2006/relationships/slideLayout" Target="../slideLayouts/slideLayout6.xml"/><Relationship Id="rId6" Type="http://schemas.openxmlformats.org/officeDocument/2006/relationships/hyperlink" Target="https://nos.nl/artikel/2458887-boskalis-dreigt-met-vertrek-uit-nederland-nieuwe-wet-maakt-ondernemen-onzeker" TargetMode="External"/><Relationship Id="rId5" Type="http://schemas.openxmlformats.org/officeDocument/2006/relationships/hyperlink" Target="https://www.tweedekamer.nl/kamerstukken/wetsvoorstellen/detail?id=2021Z04465&amp;dossier=35761" TargetMode="External"/><Relationship Id="rId4" Type="http://schemas.openxmlformats.org/officeDocument/2006/relationships/hyperlink" Target="https://eur-lex.europa.eu/legal-content/NL/TXT/HTML/?uri=CELEX:52020DC0098&amp;from=PT" TargetMode="External"/><Relationship Id="rId9" Type="http://schemas.openxmlformats.org/officeDocument/2006/relationships/hyperlink" Target="https://ec.europa.eu/info/law/better-regulation/have-your-say/initiatives/12567-Duurzame-producten_n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acm.nl/nl/publicaties/acm-vervolgt-actie-tegen-misleidende-duurzaamheidsclaims-de-energiesector" TargetMode="External"/><Relationship Id="rId7" Type="http://schemas.openxmlformats.org/officeDocument/2006/relationships/hyperlink" Target="https://www.afvalcirculair.nl/onderwerpen/afval/" TargetMode="External"/><Relationship Id="rId2" Type="http://schemas.openxmlformats.org/officeDocument/2006/relationships/hyperlink" Target="https://www.acm.nl/nl/publicaties/consumenten-vinden-claims-over-co2-compensatie-onduidelijk" TargetMode="External"/><Relationship Id="rId1" Type="http://schemas.openxmlformats.org/officeDocument/2006/relationships/slideLayout" Target="../slideLayouts/slideLayout6.xml"/><Relationship Id="rId6" Type="http://schemas.openxmlformats.org/officeDocument/2006/relationships/hyperlink" Target="https://www.afvalcirculair.nl/onderwerpen/afval/toetsing-afval/" TargetMode="External"/><Relationship Id="rId5" Type="http://schemas.openxmlformats.org/officeDocument/2006/relationships/hyperlink" Target="https://www.acm.nl/nl/publicaties/leidraad-duurzaamheidsclaims" TargetMode="External"/><Relationship Id="rId4" Type="http://schemas.openxmlformats.org/officeDocument/2006/relationships/hyperlink" Target="https://www.acm.nl/nl/publicaties/acm-start-onderzoeken-naar-misleidende-duurzaamheidsclaims-drie-sectore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rijksoverheid.nl/actueel/nieuws/2023/03/27/statiegeld-op-blik-vanaf-1-april" TargetMode="External"/><Relationship Id="rId2" Type="http://schemas.openxmlformats.org/officeDocument/2006/relationships/hyperlink" Target="https://www.eerstekamer.nl/nieuws/20230314/omgevingswet_gaat_in_op_1_januari" TargetMode="External"/><Relationship Id="rId1" Type="http://schemas.openxmlformats.org/officeDocument/2006/relationships/slideLayout" Target="../slideLayouts/slideLayout6.xml"/><Relationship Id="rId4" Type="http://schemas.openxmlformats.org/officeDocument/2006/relationships/hyperlink" Target="https://eur-lex.europa.eu/legal-content/NL/TXT/HTML/?uri=PI_COM:C(2021)2800&amp;from=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ec.europa.eu/info/energy-climate-change-environment/standards-tools-and-labels/products-labelling-rules-and-requirements/sustainable-products/ecodesign-sustainable-products_en" TargetMode="External"/><Relationship Id="rId2" Type="http://schemas.openxmlformats.org/officeDocument/2006/relationships/hyperlink" Target="https://eur-lex.europa.eu/legal-content/EN/TXT/HTML/?uri=CELEX:52022DC0140&amp;from=EN" TargetMode="External"/><Relationship Id="rId1" Type="http://schemas.openxmlformats.org/officeDocument/2006/relationships/slideLayout" Target="../slideLayouts/slideLayout1.xml"/><Relationship Id="rId6" Type="http://schemas.openxmlformats.org/officeDocument/2006/relationships/hyperlink" Target="https://zoek.officielebekendmakingen.nl/stcrt-2019-9730.html" TargetMode="External"/><Relationship Id="rId5" Type="http://schemas.openxmlformats.org/officeDocument/2006/relationships/hyperlink" Target="https://www.binnenlandsbestuur.nl/ruimte-en-milieu/rigide-afvalwetgeving-aan-herziening-toe" TargetMode="External"/><Relationship Id="rId4" Type="http://schemas.openxmlformats.org/officeDocument/2006/relationships/hyperlink" Target="https://lap3.nl/uitvoering-lap/afval-produc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eur-lex.europa.eu/legal-content/NL/TXT/HTML/?uri=CELEX:32014L0095&amp;from=EN"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p:cNvSpPr>
            <a:spLocks noGrp="1"/>
          </p:cNvSpPr>
          <p:nvPr>
            <p:ph type="title"/>
          </p:nvPr>
        </p:nvSpPr>
        <p:spPr>
          <a:xfrm>
            <a:off x="2245894" y="2470484"/>
            <a:ext cx="8454190" cy="2598821"/>
          </a:xfrm>
        </p:spPr>
        <p:txBody>
          <a:bodyPr/>
          <a:lstStyle/>
          <a:p>
            <a:pPr algn="ctr"/>
            <a:br>
              <a:rPr lang="nl-NL" sz="4400" dirty="0">
                <a:solidFill>
                  <a:schemeClr val="tx1"/>
                </a:solidFill>
              </a:rPr>
            </a:br>
            <a:r>
              <a:rPr lang="nl-NL" sz="4400" dirty="0">
                <a:solidFill>
                  <a:schemeClr val="tx1"/>
                </a:solidFill>
              </a:rPr>
              <a:t>Leergang Circulaire Economie</a:t>
            </a:r>
            <a:br>
              <a:rPr lang="nl-NL" sz="4400" dirty="0">
                <a:solidFill>
                  <a:schemeClr val="tx1"/>
                </a:solidFill>
              </a:rPr>
            </a:br>
            <a:br>
              <a:rPr lang="nl-NL" sz="4400" dirty="0">
                <a:solidFill>
                  <a:schemeClr val="tx1"/>
                </a:solidFill>
              </a:rPr>
            </a:br>
            <a:r>
              <a:rPr lang="nl-NL" sz="1800" dirty="0">
                <a:solidFill>
                  <a:schemeClr val="tx1"/>
                </a:solidFill>
              </a:rPr>
              <a:t>Juridische ontwikkelingen ‘Circulaire Economie’</a:t>
            </a:r>
            <a:br>
              <a:rPr lang="nl-NL" sz="6000" dirty="0">
                <a:solidFill>
                  <a:schemeClr val="tx1"/>
                </a:solidFill>
              </a:rPr>
            </a:br>
            <a:r>
              <a:rPr lang="nl-NL" sz="2400" b="0" dirty="0">
                <a:solidFill>
                  <a:schemeClr val="tx1"/>
                </a:solidFill>
              </a:rPr>
              <a:t>Mr. M. (Marloes) Moed</a:t>
            </a: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2" y="673530"/>
            <a:ext cx="3381678" cy="917884"/>
          </a:xfrm>
          <a:prstGeom prst="rect">
            <a:avLst/>
          </a:prstGeom>
        </p:spPr>
      </p:pic>
      <p:pic>
        <p:nvPicPr>
          <p:cNvPr id="3" name="Afbeelding 2">
            <a:extLst>
              <a:ext uri="{FF2B5EF4-FFF2-40B4-BE49-F238E27FC236}">
                <a16:creationId xmlns:a16="http://schemas.microsoft.com/office/drawing/2014/main" id="{A7EDB681-6786-8448-8F94-52EBBA0E3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682" y="4603694"/>
            <a:ext cx="2058486" cy="2058486"/>
          </a:xfrm>
          <a:prstGeom prst="rect">
            <a:avLst/>
          </a:prstGeom>
        </p:spPr>
      </p:pic>
      <p:pic>
        <p:nvPicPr>
          <p:cNvPr id="6" name="Afbeelding 5">
            <a:extLst>
              <a:ext uri="{FF2B5EF4-FFF2-40B4-BE49-F238E27FC236}">
                <a16:creationId xmlns:a16="http://schemas.microsoft.com/office/drawing/2014/main" id="{0D6474C4-23CE-0B41-A458-C54D6911C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5874" y="877609"/>
            <a:ext cx="2322942" cy="1592875"/>
          </a:xfrm>
          <a:prstGeom prst="rect">
            <a:avLst/>
          </a:prstGeom>
        </p:spPr>
      </p:pic>
    </p:spTree>
    <p:extLst>
      <p:ext uri="{BB962C8B-B14F-4D97-AF65-F5344CB8AC3E}">
        <p14:creationId xmlns:p14="http://schemas.microsoft.com/office/powerpoint/2010/main" val="2264040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r>
              <a:rPr lang="nl-NL" sz="2000" dirty="0">
                <a:solidFill>
                  <a:schemeClr val="tx1"/>
                </a:solidFill>
                <a:latin typeface="Arial" charset="0"/>
              </a:rPr>
              <a:t>Bepaalde ontwikkelingen, o.a.:</a:t>
            </a:r>
            <a:endParaRPr lang="nl-NL" sz="2300" dirty="0">
              <a:latin typeface="Arial" charset="0"/>
            </a:endParaRPr>
          </a:p>
          <a:p>
            <a:pPr marL="0" indent="0">
              <a:buNone/>
            </a:pPr>
            <a:endParaRPr lang="nl-NL" sz="2300" dirty="0">
              <a:latin typeface="Arial" charset="0"/>
            </a:endParaRPr>
          </a:p>
          <a:p>
            <a:r>
              <a:rPr lang="nl-NL" sz="2000" dirty="0">
                <a:solidFill>
                  <a:schemeClr val="tx1"/>
                </a:solidFill>
                <a:latin typeface="Arial" charset="0"/>
              </a:rPr>
              <a:t>Transparantie, verantwoording en verslaglegging (2)</a:t>
            </a:r>
          </a:p>
          <a:p>
            <a:pPr lvl="1"/>
            <a:r>
              <a:rPr lang="nl-NL" sz="1800" i="0" u="none" strike="noStrike" dirty="0">
                <a:solidFill>
                  <a:schemeClr val="tx1"/>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Corporate Sustainability Due Diligence Directive (CSDD)</a:t>
            </a:r>
            <a:endParaRPr lang="nl-NL" sz="1800" i="0" u="none" strike="noStrike" dirty="0">
              <a:solidFill>
                <a:schemeClr val="tx1"/>
              </a:solidFill>
              <a:effectLst/>
              <a:latin typeface="Arial" panose="020B0604020202020204" pitchFamily="34" charset="0"/>
              <a:cs typeface="Arial" panose="020B0604020202020204" pitchFamily="34" charset="0"/>
            </a:endParaRPr>
          </a:p>
          <a:p>
            <a:pPr lvl="2"/>
            <a:r>
              <a:rPr lang="nl-NL" sz="1600" dirty="0">
                <a:solidFill>
                  <a:schemeClr val="tx1"/>
                </a:solidFill>
                <a:latin typeface="Arial" panose="020B0604020202020204" pitchFamily="34" charset="0"/>
                <a:cs typeface="Arial" panose="020B0604020202020204" pitchFamily="34" charset="0"/>
              </a:rPr>
              <a:t>N</a:t>
            </a:r>
            <a:r>
              <a:rPr lang="nl-NL" sz="1600" i="0" dirty="0">
                <a:solidFill>
                  <a:schemeClr val="tx1"/>
                </a:solidFill>
                <a:effectLst/>
                <a:latin typeface="Arial" panose="020B0604020202020204" pitchFamily="34" charset="0"/>
                <a:cs typeface="Arial" panose="020B0604020202020204" pitchFamily="34" charset="0"/>
              </a:rPr>
              <a:t>egatieve effecten op mensenrechten en het milieu in waardeketens centraal aan te pakken</a:t>
            </a:r>
          </a:p>
          <a:p>
            <a:pPr lvl="2"/>
            <a:r>
              <a:rPr lang="nl-NL" sz="1600" i="0" dirty="0">
                <a:solidFill>
                  <a:schemeClr val="tx1"/>
                </a:solidFill>
                <a:effectLst/>
                <a:latin typeface="Arial" panose="020B0604020202020204" pitchFamily="34" charset="0"/>
                <a:cs typeface="Arial" panose="020B0604020202020204" pitchFamily="34" charset="0"/>
              </a:rPr>
              <a:t>Voorstel om variabele beloning van bestuurders te koppelen aan de duurzaamheidsdoelstellingen van ondernemingen</a:t>
            </a:r>
          </a:p>
          <a:p>
            <a:pPr lvl="2"/>
            <a:r>
              <a:rPr lang="nl-NL" sz="1600" i="0" dirty="0">
                <a:solidFill>
                  <a:schemeClr val="tx1"/>
                </a:solidFill>
                <a:effectLst/>
                <a:latin typeface="Arial" panose="020B0604020202020204" pitchFamily="34" charset="0"/>
                <a:cs typeface="Arial" panose="020B0604020202020204" pitchFamily="34" charset="0"/>
              </a:rPr>
              <a:t>Aanvulling op CSRD</a:t>
            </a:r>
            <a:endParaRPr lang="nl-NL" sz="1600" dirty="0">
              <a:solidFill>
                <a:schemeClr val="tx1"/>
              </a:solidFill>
            </a:endParaRPr>
          </a:p>
          <a:p>
            <a:pPr lvl="1"/>
            <a:endParaRPr lang="nl-NL" sz="1600" dirty="0">
              <a:solidFill>
                <a:schemeClr val="tx1"/>
              </a:solidFill>
              <a:latin typeface="Arial" charset="0"/>
            </a:endParaRPr>
          </a:p>
          <a:p>
            <a:pPr lvl="1"/>
            <a:endParaRPr lang="nl-NL" sz="2000" dirty="0">
              <a:solidFill>
                <a:schemeClr val="tx1"/>
              </a:solidFill>
              <a:latin typeface="Arial" charset="0"/>
            </a:endParaRPr>
          </a:p>
          <a:p>
            <a:endParaRPr lang="nl-NL" sz="2000" dirty="0">
              <a:solidFill>
                <a:schemeClr val="tx1"/>
              </a:solidFill>
              <a:latin typeface="Arial" charset="0"/>
            </a:endParaRPr>
          </a:p>
          <a:p>
            <a:endParaRPr lang="nl-NL" sz="2000" dirty="0">
              <a:solidFill>
                <a:schemeClr val="tx1"/>
              </a:solidFill>
              <a:latin typeface="Arial" charset="0"/>
            </a:endParaRPr>
          </a:p>
          <a:p>
            <a:endParaRPr lang="nl-NL" sz="2000" dirty="0">
              <a:solidFill>
                <a:schemeClr val="tx1"/>
              </a:solidFill>
              <a:latin typeface="Arial" charset="0"/>
            </a:endParaRPr>
          </a:p>
          <a:p>
            <a:pPr lvl="1"/>
            <a:endParaRPr lang="nl-NL" sz="2000" dirty="0">
              <a:solidFill>
                <a:schemeClr val="tx1"/>
              </a:solidFill>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2538298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r>
              <a:rPr lang="nl-NL" sz="2000" dirty="0">
                <a:solidFill>
                  <a:schemeClr val="tx1"/>
                </a:solidFill>
                <a:latin typeface="Arial" charset="0"/>
              </a:rPr>
              <a:t>Bepaalde ontwikkelingen, o.a.:</a:t>
            </a:r>
          </a:p>
          <a:p>
            <a:pPr marL="0" indent="0">
              <a:buNone/>
            </a:pPr>
            <a:endParaRPr lang="nl-NL" sz="2000" dirty="0">
              <a:solidFill>
                <a:schemeClr val="tx1"/>
              </a:solidFill>
              <a:latin typeface="Arial" charset="0"/>
            </a:endParaRPr>
          </a:p>
          <a:p>
            <a:r>
              <a:rPr lang="nl-NL" sz="2000" dirty="0">
                <a:solidFill>
                  <a:schemeClr val="tx1"/>
                </a:solidFill>
                <a:latin typeface="Arial" charset="0"/>
              </a:rPr>
              <a:t>Positie van de consument versterken</a:t>
            </a:r>
          </a:p>
          <a:p>
            <a:pPr lvl="1"/>
            <a:r>
              <a:rPr lang="nl-NL" sz="1800" dirty="0">
                <a:solidFill>
                  <a:schemeClr val="tx1"/>
                </a:solidFill>
                <a:latin typeface="Arial" charset="0"/>
              </a:rPr>
              <a:t>Anti-greenwashing</a:t>
            </a:r>
          </a:p>
          <a:p>
            <a:pPr lvl="2"/>
            <a:r>
              <a:rPr lang="nl-NL" sz="1600" dirty="0" err="1">
                <a:solidFill>
                  <a:schemeClr val="tx1"/>
                </a:solidFill>
              </a:rPr>
              <a:t>Legislative</a:t>
            </a:r>
            <a:r>
              <a:rPr lang="nl-NL" sz="1600" dirty="0">
                <a:solidFill>
                  <a:schemeClr val="tx1"/>
                </a:solidFill>
              </a:rPr>
              <a:t> </a:t>
            </a:r>
            <a:r>
              <a:rPr lang="nl-NL" sz="1600" dirty="0" err="1">
                <a:solidFill>
                  <a:schemeClr val="tx1"/>
                </a:solidFill>
              </a:rPr>
              <a:t>proposal</a:t>
            </a:r>
            <a:r>
              <a:rPr lang="nl-NL" sz="1600" dirty="0">
                <a:solidFill>
                  <a:schemeClr val="tx1"/>
                </a:solidFill>
              </a:rPr>
              <a:t> </a:t>
            </a:r>
            <a:r>
              <a:rPr lang="nl-NL" sz="1600" dirty="0" err="1">
                <a:solidFill>
                  <a:schemeClr val="tx1"/>
                </a:solidFill>
              </a:rPr>
              <a:t>for</a:t>
            </a:r>
            <a:r>
              <a:rPr lang="nl-NL" sz="1600" dirty="0">
                <a:solidFill>
                  <a:schemeClr val="tx1"/>
                </a:solidFill>
              </a:rPr>
              <a:t> </a:t>
            </a:r>
            <a:r>
              <a:rPr lang="nl-NL" sz="1600" dirty="0" err="1">
                <a:solidFill>
                  <a:schemeClr val="tx1"/>
                </a:solidFill>
              </a:rPr>
              <a:t>substantiating</a:t>
            </a:r>
            <a:r>
              <a:rPr lang="nl-NL" sz="1600" dirty="0">
                <a:solidFill>
                  <a:schemeClr val="tx1"/>
                </a:solidFill>
              </a:rPr>
              <a:t> green claims made </a:t>
            </a:r>
            <a:r>
              <a:rPr lang="nl-NL" sz="1600" dirty="0" err="1">
                <a:solidFill>
                  <a:schemeClr val="tx1"/>
                </a:solidFill>
              </a:rPr>
              <a:t>by</a:t>
            </a:r>
            <a:r>
              <a:rPr lang="nl-NL" sz="1600" dirty="0">
                <a:solidFill>
                  <a:schemeClr val="tx1"/>
                </a:solidFill>
              </a:rPr>
              <a:t> companies</a:t>
            </a:r>
          </a:p>
          <a:p>
            <a:pPr lvl="3"/>
            <a:r>
              <a:rPr lang="nl-NL" sz="1400" dirty="0">
                <a:solidFill>
                  <a:schemeClr val="tx1"/>
                </a:solidFill>
              </a:rPr>
              <a:t>Bedrijven worden verplicht om beweringen over de ecologische voetafdruk van hun producten/diensten te onderbouwen aan de hand van standaardmethoden. Hierdoor moeten dergelijke beweringen in de hele EU betrouwbaar, vergelijkbaar en controleerbaar worden en wordt "greenwashing" (onterecht een milieuvriendelijk imago uitdragen) bestreden.</a:t>
            </a:r>
          </a:p>
          <a:p>
            <a:pPr lvl="3"/>
            <a:r>
              <a:rPr lang="nl-NL" sz="1400" dirty="0">
                <a:solidFill>
                  <a:schemeClr val="tx1"/>
                </a:solidFill>
              </a:rPr>
              <a:t>Leidraad Duurzaamheidsclaims (ACM): </a:t>
            </a:r>
            <a:r>
              <a:rPr lang="nl-NL" sz="1400" dirty="0">
                <a:solidFill>
                  <a:schemeClr val="tx1"/>
                </a:solidFill>
                <a:hlinkClick r:id="rId2"/>
              </a:rPr>
              <a:t>https://www.acm.nl/nl/publicaties/leidraad-duurzaamheidsclaims</a:t>
            </a:r>
            <a:r>
              <a:rPr lang="nl-NL" sz="1400" dirty="0">
                <a:solidFill>
                  <a:schemeClr val="tx1"/>
                </a:solidFill>
              </a:rPr>
              <a:t> </a:t>
            </a:r>
          </a:p>
          <a:p>
            <a:pPr lvl="1"/>
            <a:r>
              <a:rPr lang="nl-NL" sz="1800" dirty="0">
                <a:solidFill>
                  <a:schemeClr val="tx1"/>
                </a:solidFill>
                <a:latin typeface="Arial" charset="0"/>
              </a:rPr>
              <a:t>Digitaal product paspoort (SPI)</a:t>
            </a:r>
          </a:p>
          <a:p>
            <a:pPr lvl="1"/>
            <a:r>
              <a:rPr lang="nl-NL" sz="1800" dirty="0">
                <a:solidFill>
                  <a:schemeClr val="tx1"/>
                </a:solidFill>
                <a:latin typeface="Arial" charset="0"/>
              </a:rPr>
              <a:t>Right </a:t>
            </a:r>
            <a:r>
              <a:rPr lang="nl-NL" sz="1800" dirty="0" err="1">
                <a:solidFill>
                  <a:schemeClr val="tx1"/>
                </a:solidFill>
                <a:latin typeface="Arial" charset="0"/>
              </a:rPr>
              <a:t>to</a:t>
            </a:r>
            <a:r>
              <a:rPr lang="nl-NL" sz="1800" dirty="0">
                <a:solidFill>
                  <a:schemeClr val="tx1"/>
                </a:solidFill>
                <a:latin typeface="Arial" charset="0"/>
              </a:rPr>
              <a:t> </a:t>
            </a:r>
            <a:r>
              <a:rPr lang="nl-NL" sz="1800" dirty="0" err="1">
                <a:solidFill>
                  <a:schemeClr val="tx1"/>
                </a:solidFill>
                <a:latin typeface="Arial" charset="0"/>
              </a:rPr>
              <a:t>repair</a:t>
            </a:r>
            <a:endParaRPr lang="nl-NL" sz="1800" dirty="0">
              <a:solidFill>
                <a:schemeClr val="tx1"/>
              </a:solidFill>
              <a:latin typeface="Arial" charset="0"/>
            </a:endParaRPr>
          </a:p>
          <a:p>
            <a:pPr marL="0" indent="0">
              <a:buNone/>
            </a:pPr>
            <a:endParaRPr lang="nl-NL" sz="2300" dirty="0">
              <a:latin typeface="Arial" charset="0"/>
            </a:endParaRPr>
          </a:p>
          <a:p>
            <a:pPr lvl="1"/>
            <a:endParaRPr lang="nl-NL" sz="2000" dirty="0">
              <a:solidFill>
                <a:schemeClr val="tx1"/>
              </a:solidFill>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pic>
        <p:nvPicPr>
          <p:cNvPr id="2" name="Afbeelding 1">
            <a:extLst>
              <a:ext uri="{FF2B5EF4-FFF2-40B4-BE49-F238E27FC236}">
                <a16:creationId xmlns:a16="http://schemas.microsoft.com/office/drawing/2014/main" id="{DD18BB8B-8A60-C6C1-0749-36AA0670F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633" y="5734841"/>
            <a:ext cx="7224766" cy="523348"/>
          </a:xfrm>
          <a:prstGeom prst="rect">
            <a:avLst/>
          </a:prstGeom>
        </p:spPr>
      </p:pic>
    </p:spTree>
    <p:extLst>
      <p:ext uri="{BB962C8B-B14F-4D97-AF65-F5344CB8AC3E}">
        <p14:creationId xmlns:p14="http://schemas.microsoft.com/office/powerpoint/2010/main" val="141388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9"/>
            <a:ext cx="10477500" cy="4330524"/>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77500" lnSpcReduction="20000"/>
          </a:bodyPr>
          <a:lstStyle/>
          <a:p>
            <a:pPr marL="0" indent="0">
              <a:buNone/>
            </a:pPr>
            <a:r>
              <a:rPr lang="nl-NL" sz="2600" dirty="0">
                <a:solidFill>
                  <a:schemeClr val="tx1"/>
                </a:solidFill>
                <a:latin typeface="Arial" charset="0"/>
              </a:rPr>
              <a:t>Deze en andere ontwikkelingen komen voort uit o.a.:</a:t>
            </a:r>
          </a:p>
          <a:p>
            <a:pPr marL="0" indent="0">
              <a:buNone/>
            </a:pPr>
            <a:endParaRPr lang="nl-NL" sz="2000" dirty="0">
              <a:solidFill>
                <a:schemeClr val="tx1"/>
              </a:solidFill>
              <a:latin typeface="Arial" charset="0"/>
            </a:endParaRPr>
          </a:p>
          <a:p>
            <a:pPr>
              <a:buFontTx/>
              <a:buChar char="-"/>
            </a:pPr>
            <a:r>
              <a:rPr lang="nl-NL" sz="1900" dirty="0">
                <a:solidFill>
                  <a:schemeClr val="tx1"/>
                </a:solidFill>
                <a:latin typeface="Arial" charset="0"/>
              </a:rPr>
              <a:t>Europese Green deal</a:t>
            </a:r>
          </a:p>
          <a:p>
            <a:pPr lvl="1"/>
            <a:r>
              <a:rPr lang="nl-NL" sz="1600" dirty="0">
                <a:solidFill>
                  <a:schemeClr val="tx1"/>
                </a:solidFill>
              </a:rPr>
              <a:t>Doel: de Europese Unie klimaatneutraal maken tegen 2050</a:t>
            </a:r>
          </a:p>
          <a:p>
            <a:pPr lvl="2"/>
            <a:r>
              <a:rPr lang="nl-NL" sz="1600" dirty="0">
                <a:solidFill>
                  <a:schemeClr val="tx1"/>
                </a:solidFill>
              </a:rPr>
              <a:t>ligt in lijn met het klimaatakkoord van Parijs om de klimaatopwarming te houden op een maximale stijging van 2 graden Celsius</a:t>
            </a:r>
          </a:p>
          <a:p>
            <a:pPr lvl="3"/>
            <a:r>
              <a:rPr lang="nl-NL" sz="1600" dirty="0">
                <a:solidFill>
                  <a:schemeClr val="tx1"/>
                </a:solidFill>
                <a:latin typeface="Arial" panose="020B0604020202020204" pitchFamily="34" charset="0"/>
                <a:cs typeface="Arial" panose="020B0604020202020204" pitchFamily="34" charset="0"/>
              </a:rPr>
              <a:t>bestrijkt alle sectoren van de economie, met name vervoer, energie, landbouw en infrastructuur, maar ook ICT</a:t>
            </a:r>
            <a:endParaRPr lang="nl-NL" sz="1600" dirty="0">
              <a:solidFill>
                <a:schemeClr val="tx1"/>
              </a:solidFill>
              <a:latin typeface="Arial" charset="0"/>
            </a:endParaRPr>
          </a:p>
          <a:p>
            <a:pPr marL="0" indent="0">
              <a:buNone/>
            </a:pPr>
            <a:endParaRPr lang="nl-NL" sz="1900" dirty="0">
              <a:solidFill>
                <a:schemeClr val="tx1"/>
              </a:solidFill>
              <a:latin typeface="Arial" charset="0"/>
            </a:endParaRPr>
          </a:p>
          <a:p>
            <a:pPr>
              <a:buFontTx/>
              <a:buChar char="-"/>
            </a:pPr>
            <a:r>
              <a:rPr lang="nl-NL" sz="1900" dirty="0">
                <a:solidFill>
                  <a:schemeClr val="tx1"/>
                </a:solidFill>
                <a:latin typeface="Arial" charset="0"/>
              </a:rPr>
              <a:t>Fit </a:t>
            </a:r>
            <a:r>
              <a:rPr lang="nl-NL" sz="1900" dirty="0" err="1">
                <a:solidFill>
                  <a:schemeClr val="tx1"/>
                </a:solidFill>
                <a:latin typeface="Arial" charset="0"/>
              </a:rPr>
              <a:t>for</a:t>
            </a:r>
            <a:r>
              <a:rPr lang="nl-NL" sz="1900" dirty="0">
                <a:solidFill>
                  <a:schemeClr val="tx1"/>
                </a:solidFill>
                <a:latin typeface="Arial" charset="0"/>
              </a:rPr>
              <a:t> 55</a:t>
            </a:r>
          </a:p>
          <a:p>
            <a:pPr lvl="1"/>
            <a:r>
              <a:rPr lang="nl-NL" sz="1600" dirty="0">
                <a:solidFill>
                  <a:schemeClr val="tx1"/>
                </a:solidFill>
                <a:latin typeface="Arial" panose="020B0604020202020204" pitchFamily="34" charset="0"/>
                <a:cs typeface="Arial" panose="020B0604020202020204" pitchFamily="34" charset="0"/>
              </a:rPr>
              <a:t>Het Fit </a:t>
            </a:r>
            <a:r>
              <a:rPr lang="nl-NL" sz="1600" dirty="0" err="1">
                <a:solidFill>
                  <a:schemeClr val="tx1"/>
                </a:solidFill>
                <a:latin typeface="Arial" panose="020B0604020202020204" pitchFamily="34" charset="0"/>
                <a:cs typeface="Arial" panose="020B0604020202020204" pitchFamily="34" charset="0"/>
              </a:rPr>
              <a:t>for</a:t>
            </a:r>
            <a:r>
              <a:rPr lang="nl-NL" sz="1600" dirty="0">
                <a:solidFill>
                  <a:schemeClr val="tx1"/>
                </a:solidFill>
                <a:latin typeface="Arial" panose="020B0604020202020204" pitchFamily="34" charset="0"/>
                <a:cs typeface="Arial" panose="020B0604020202020204" pitchFamily="34" charset="0"/>
              </a:rPr>
              <a:t> 55-pakket heeft tot doel de ambities van de Green Deal in wetgeving om te zetten (Juli 2021 gepresenteerd)</a:t>
            </a:r>
            <a:endParaRPr lang="nl-NL" sz="1900" dirty="0">
              <a:solidFill>
                <a:schemeClr val="tx1"/>
              </a:solidFill>
              <a:latin typeface="Arial" charset="0"/>
            </a:endParaRPr>
          </a:p>
          <a:p>
            <a:pPr marL="0" indent="0">
              <a:buNone/>
            </a:pPr>
            <a:endParaRPr lang="nl-NL" sz="1900" dirty="0">
              <a:solidFill>
                <a:schemeClr val="tx1"/>
              </a:solidFill>
              <a:latin typeface="Arial" charset="0"/>
            </a:endParaRPr>
          </a:p>
          <a:p>
            <a:pPr marL="0" indent="0">
              <a:buNone/>
            </a:pPr>
            <a:endParaRPr lang="nl-NL" sz="1900" dirty="0">
              <a:solidFill>
                <a:schemeClr val="tx1"/>
              </a:solidFill>
              <a:latin typeface="Arial" charset="0"/>
            </a:endParaRPr>
          </a:p>
          <a:p>
            <a:pPr>
              <a:buFontTx/>
              <a:buChar char="-"/>
            </a:pPr>
            <a:r>
              <a:rPr lang="nl-NL" sz="1900" dirty="0">
                <a:solidFill>
                  <a:schemeClr val="tx1"/>
                </a:solidFill>
                <a:latin typeface="Arial" charset="0"/>
              </a:rPr>
              <a:t>EU actieplan voor de circulaire economie</a:t>
            </a:r>
          </a:p>
          <a:p>
            <a:pPr lvl="1">
              <a:buFontTx/>
              <a:buChar char="-"/>
            </a:pPr>
            <a:r>
              <a:rPr lang="nl-NL" sz="1600" dirty="0">
                <a:solidFill>
                  <a:schemeClr val="tx1"/>
                </a:solidFill>
              </a:rPr>
              <a:t>Onderdelen uit het ‘</a:t>
            </a:r>
            <a:r>
              <a:rPr lang="nl-NL" sz="1600" dirty="0" err="1">
                <a:solidFill>
                  <a:schemeClr val="tx1"/>
                </a:solidFill>
              </a:rPr>
              <a:t>Circular</a:t>
            </a:r>
            <a:r>
              <a:rPr lang="nl-NL" sz="1600" dirty="0">
                <a:solidFill>
                  <a:schemeClr val="tx1"/>
                </a:solidFill>
              </a:rPr>
              <a:t> </a:t>
            </a:r>
            <a:r>
              <a:rPr lang="nl-NL" sz="1600" dirty="0" err="1">
                <a:solidFill>
                  <a:schemeClr val="tx1"/>
                </a:solidFill>
              </a:rPr>
              <a:t>Economy</a:t>
            </a:r>
            <a:r>
              <a:rPr lang="nl-NL" sz="1600" dirty="0">
                <a:solidFill>
                  <a:schemeClr val="tx1"/>
                </a:solidFill>
              </a:rPr>
              <a:t> action plan’, o.a.: </a:t>
            </a:r>
          </a:p>
          <a:p>
            <a:pPr lvl="2">
              <a:buFontTx/>
              <a:buChar char="-"/>
            </a:pPr>
            <a:r>
              <a:rPr lang="nl-NL" sz="1600" dirty="0">
                <a:solidFill>
                  <a:schemeClr val="tx1"/>
                </a:solidFill>
                <a:hlinkClick r:id="rId2"/>
              </a:rPr>
              <a:t>Sustainable Products Initiative, including the proposal for the Ecodesign for Sustainable Products Regulation (maart 2022)</a:t>
            </a:r>
            <a:endParaRPr lang="nl-NL" sz="1600" dirty="0">
              <a:solidFill>
                <a:schemeClr val="tx1"/>
              </a:solidFill>
            </a:endParaRPr>
          </a:p>
          <a:p>
            <a:pPr lvl="2">
              <a:buFontTx/>
              <a:buChar char="-"/>
            </a:pPr>
            <a:r>
              <a:rPr lang="nl-NL" sz="1600" dirty="0">
                <a:solidFill>
                  <a:schemeClr val="tx1"/>
                </a:solidFill>
                <a:hlinkClick r:id="rId3"/>
              </a:rPr>
              <a:t>EU </a:t>
            </a:r>
            <a:r>
              <a:rPr lang="nl-NL" sz="1600" dirty="0" err="1">
                <a:solidFill>
                  <a:schemeClr val="tx1"/>
                </a:solidFill>
                <a:hlinkClick r:id="rId3"/>
              </a:rPr>
              <a:t>strategy</a:t>
            </a:r>
            <a:r>
              <a:rPr lang="nl-NL" sz="1600" dirty="0">
                <a:solidFill>
                  <a:schemeClr val="tx1"/>
                </a:solidFill>
                <a:hlinkClick r:id="rId3"/>
              </a:rPr>
              <a:t> </a:t>
            </a:r>
            <a:r>
              <a:rPr lang="nl-NL" sz="1600" dirty="0" err="1">
                <a:solidFill>
                  <a:schemeClr val="tx1"/>
                </a:solidFill>
                <a:hlinkClick r:id="rId3"/>
              </a:rPr>
              <a:t>for</a:t>
            </a:r>
            <a:r>
              <a:rPr lang="nl-NL" sz="1600" dirty="0">
                <a:solidFill>
                  <a:schemeClr val="tx1"/>
                </a:solidFill>
                <a:hlinkClick r:id="rId3"/>
              </a:rPr>
              <a:t> </a:t>
            </a:r>
            <a:r>
              <a:rPr lang="nl-NL" sz="1600" dirty="0" err="1">
                <a:solidFill>
                  <a:schemeClr val="tx1"/>
                </a:solidFill>
                <a:hlinkClick r:id="rId3"/>
              </a:rPr>
              <a:t>sustainable</a:t>
            </a:r>
            <a:r>
              <a:rPr lang="nl-NL" sz="1600" dirty="0">
                <a:solidFill>
                  <a:schemeClr val="tx1"/>
                </a:solidFill>
                <a:hlinkClick r:id="rId3"/>
              </a:rPr>
              <a:t> </a:t>
            </a:r>
            <a:r>
              <a:rPr lang="nl-NL" sz="1600" dirty="0" err="1">
                <a:solidFill>
                  <a:schemeClr val="tx1"/>
                </a:solidFill>
                <a:hlinkClick r:id="rId3"/>
              </a:rPr>
              <a:t>and</a:t>
            </a:r>
            <a:r>
              <a:rPr lang="nl-NL" sz="1600" dirty="0">
                <a:solidFill>
                  <a:schemeClr val="tx1"/>
                </a:solidFill>
                <a:hlinkClick r:id="rId3"/>
              </a:rPr>
              <a:t> </a:t>
            </a:r>
            <a:r>
              <a:rPr lang="nl-NL" sz="1600" dirty="0" err="1">
                <a:solidFill>
                  <a:schemeClr val="tx1"/>
                </a:solidFill>
                <a:hlinkClick r:id="rId3"/>
              </a:rPr>
              <a:t>circular</a:t>
            </a:r>
            <a:r>
              <a:rPr lang="nl-NL" sz="1600" dirty="0">
                <a:solidFill>
                  <a:schemeClr val="tx1"/>
                </a:solidFill>
                <a:hlinkClick r:id="rId3"/>
              </a:rPr>
              <a:t> </a:t>
            </a:r>
            <a:r>
              <a:rPr lang="nl-NL" sz="1600" dirty="0" err="1">
                <a:solidFill>
                  <a:schemeClr val="tx1"/>
                </a:solidFill>
                <a:hlinkClick r:id="rId3"/>
              </a:rPr>
              <a:t>textiles</a:t>
            </a:r>
            <a:r>
              <a:rPr lang="nl-NL" sz="1600" dirty="0">
                <a:solidFill>
                  <a:schemeClr val="tx1"/>
                </a:solidFill>
                <a:hlinkClick r:id="rId3"/>
              </a:rPr>
              <a:t> (maart 2022)</a:t>
            </a:r>
            <a:endParaRPr lang="nl-NL" sz="1600" dirty="0">
              <a:solidFill>
                <a:schemeClr val="tx1"/>
              </a:solidFill>
            </a:endParaRPr>
          </a:p>
          <a:p>
            <a:pPr lvl="2">
              <a:buFontTx/>
              <a:buChar char="-"/>
            </a:pPr>
            <a:r>
              <a:rPr lang="nl-NL" sz="1600" dirty="0">
                <a:solidFill>
                  <a:schemeClr val="tx1"/>
                </a:solidFill>
                <a:hlinkClick r:id="rId4"/>
              </a:rPr>
              <a:t>Proposal </a:t>
            </a:r>
            <a:r>
              <a:rPr lang="nl-NL" sz="1600" dirty="0" err="1">
                <a:solidFill>
                  <a:schemeClr val="tx1"/>
                </a:solidFill>
                <a:hlinkClick r:id="rId4"/>
              </a:rPr>
              <a:t>for</a:t>
            </a:r>
            <a:r>
              <a:rPr lang="nl-NL" sz="1600" dirty="0">
                <a:solidFill>
                  <a:schemeClr val="tx1"/>
                </a:solidFill>
                <a:hlinkClick r:id="rId4"/>
              </a:rPr>
              <a:t> a </a:t>
            </a:r>
            <a:r>
              <a:rPr lang="nl-NL" sz="1600" dirty="0" err="1">
                <a:solidFill>
                  <a:schemeClr val="tx1"/>
                </a:solidFill>
                <a:hlinkClick r:id="rId4"/>
              </a:rPr>
              <a:t>revised</a:t>
            </a:r>
            <a:r>
              <a:rPr lang="nl-NL" sz="1600" dirty="0">
                <a:solidFill>
                  <a:schemeClr val="tx1"/>
                </a:solidFill>
                <a:hlinkClick r:id="rId4"/>
              </a:rPr>
              <a:t> Construction </a:t>
            </a:r>
            <a:r>
              <a:rPr lang="nl-NL" sz="1600" dirty="0" err="1">
                <a:solidFill>
                  <a:schemeClr val="tx1"/>
                </a:solidFill>
                <a:hlinkClick r:id="rId4"/>
              </a:rPr>
              <a:t>products</a:t>
            </a:r>
            <a:r>
              <a:rPr lang="nl-NL" sz="1600" dirty="0">
                <a:solidFill>
                  <a:schemeClr val="tx1"/>
                </a:solidFill>
                <a:hlinkClick r:id="rId4"/>
              </a:rPr>
              <a:t> </a:t>
            </a:r>
            <a:r>
              <a:rPr lang="nl-NL" sz="1600" dirty="0" err="1">
                <a:solidFill>
                  <a:schemeClr val="tx1"/>
                </a:solidFill>
                <a:hlinkClick r:id="rId4"/>
              </a:rPr>
              <a:t>Regulation</a:t>
            </a:r>
            <a:r>
              <a:rPr lang="nl-NL" sz="1600" dirty="0">
                <a:solidFill>
                  <a:schemeClr val="tx1"/>
                </a:solidFill>
                <a:hlinkClick r:id="rId4"/>
              </a:rPr>
              <a:t> </a:t>
            </a:r>
            <a:r>
              <a:rPr lang="nl-NL" sz="1600" dirty="0">
                <a:solidFill>
                  <a:schemeClr val="tx1"/>
                </a:solidFill>
              </a:rPr>
              <a:t>(maart 2022)</a:t>
            </a:r>
          </a:p>
          <a:p>
            <a:pPr lvl="2">
              <a:buFontTx/>
              <a:buChar char="-"/>
            </a:pPr>
            <a:r>
              <a:rPr lang="nl-NL" sz="1600" dirty="0">
                <a:solidFill>
                  <a:schemeClr val="tx1"/>
                </a:solidFill>
                <a:hlinkClick r:id="rId5"/>
              </a:rPr>
              <a:t>Proposal </a:t>
            </a:r>
            <a:r>
              <a:rPr lang="nl-NL" sz="1600" dirty="0" err="1">
                <a:solidFill>
                  <a:schemeClr val="tx1"/>
                </a:solidFill>
                <a:hlinkClick r:id="rId5"/>
              </a:rPr>
              <a:t>for</a:t>
            </a:r>
            <a:r>
              <a:rPr lang="nl-NL" sz="1600" dirty="0">
                <a:solidFill>
                  <a:schemeClr val="tx1"/>
                </a:solidFill>
                <a:hlinkClick r:id="rId5"/>
              </a:rPr>
              <a:t> </a:t>
            </a:r>
            <a:r>
              <a:rPr lang="nl-NL" sz="1600" dirty="0" err="1">
                <a:solidFill>
                  <a:schemeClr val="tx1"/>
                </a:solidFill>
                <a:hlinkClick r:id="rId5"/>
              </a:rPr>
              <a:t>empowering</a:t>
            </a:r>
            <a:r>
              <a:rPr lang="nl-NL" sz="1600" dirty="0">
                <a:solidFill>
                  <a:schemeClr val="tx1"/>
                </a:solidFill>
                <a:hlinkClick r:id="rId5"/>
              </a:rPr>
              <a:t> </a:t>
            </a:r>
            <a:r>
              <a:rPr lang="nl-NL" sz="1600" dirty="0" err="1">
                <a:solidFill>
                  <a:schemeClr val="tx1"/>
                </a:solidFill>
                <a:hlinkClick r:id="rId5"/>
              </a:rPr>
              <a:t>consumers</a:t>
            </a:r>
            <a:r>
              <a:rPr lang="nl-NL" sz="1600" dirty="0">
                <a:solidFill>
                  <a:schemeClr val="tx1"/>
                </a:solidFill>
                <a:hlinkClick r:id="rId5"/>
              </a:rPr>
              <a:t> in </a:t>
            </a:r>
            <a:r>
              <a:rPr lang="nl-NL" sz="1600" dirty="0" err="1">
                <a:solidFill>
                  <a:schemeClr val="tx1"/>
                </a:solidFill>
                <a:hlinkClick r:id="rId5"/>
              </a:rPr>
              <a:t>the</a:t>
            </a:r>
            <a:r>
              <a:rPr lang="nl-NL" sz="1600" dirty="0">
                <a:solidFill>
                  <a:schemeClr val="tx1"/>
                </a:solidFill>
                <a:hlinkClick r:id="rId5"/>
              </a:rPr>
              <a:t> green </a:t>
            </a:r>
            <a:r>
              <a:rPr lang="nl-NL" sz="1600" dirty="0" err="1">
                <a:solidFill>
                  <a:schemeClr val="tx1"/>
                </a:solidFill>
                <a:hlinkClick r:id="rId5"/>
              </a:rPr>
              <a:t>transition</a:t>
            </a:r>
            <a:r>
              <a:rPr lang="nl-NL" sz="1600" dirty="0">
                <a:solidFill>
                  <a:schemeClr val="tx1"/>
                </a:solidFill>
                <a:hlinkClick r:id="rId5"/>
              </a:rPr>
              <a:t> </a:t>
            </a:r>
            <a:r>
              <a:rPr lang="nl-NL" sz="1600" dirty="0">
                <a:solidFill>
                  <a:schemeClr val="tx1"/>
                </a:solidFill>
              </a:rPr>
              <a:t>(maart 2022)</a:t>
            </a:r>
          </a:p>
          <a:p>
            <a:pPr lvl="2">
              <a:buFontTx/>
              <a:buChar char="-"/>
            </a:pPr>
            <a:r>
              <a:rPr lang="nl-NL" sz="1600" dirty="0">
                <a:solidFill>
                  <a:schemeClr val="tx1"/>
                </a:solidFill>
                <a:hlinkClick r:id="rId6"/>
              </a:rPr>
              <a:t>Review of </a:t>
            </a:r>
            <a:r>
              <a:rPr lang="nl-NL" sz="1600" dirty="0" err="1">
                <a:solidFill>
                  <a:schemeClr val="tx1"/>
                </a:solidFill>
                <a:hlinkClick r:id="rId6"/>
              </a:rPr>
              <a:t>requirements</a:t>
            </a:r>
            <a:r>
              <a:rPr lang="nl-NL" sz="1600" dirty="0">
                <a:solidFill>
                  <a:schemeClr val="tx1"/>
                </a:solidFill>
                <a:hlinkClick r:id="rId6"/>
              </a:rPr>
              <a:t> on </a:t>
            </a:r>
            <a:r>
              <a:rPr lang="nl-NL" sz="1600" dirty="0" err="1">
                <a:solidFill>
                  <a:schemeClr val="tx1"/>
                </a:solidFill>
                <a:hlinkClick r:id="rId6"/>
              </a:rPr>
              <a:t>packaging</a:t>
            </a:r>
            <a:r>
              <a:rPr lang="nl-NL" sz="1600" dirty="0">
                <a:solidFill>
                  <a:schemeClr val="tx1"/>
                </a:solidFill>
                <a:hlinkClick r:id="rId6"/>
              </a:rPr>
              <a:t> </a:t>
            </a:r>
            <a:r>
              <a:rPr lang="nl-NL" sz="1600" dirty="0" err="1">
                <a:solidFill>
                  <a:schemeClr val="tx1"/>
                </a:solidFill>
                <a:hlinkClick r:id="rId6"/>
              </a:rPr>
              <a:t>and</a:t>
            </a:r>
            <a:r>
              <a:rPr lang="nl-NL" sz="1600" dirty="0">
                <a:solidFill>
                  <a:schemeClr val="tx1"/>
                </a:solidFill>
                <a:hlinkClick r:id="rId6"/>
              </a:rPr>
              <a:t> </a:t>
            </a:r>
            <a:r>
              <a:rPr lang="nl-NL" sz="1600" dirty="0" err="1">
                <a:solidFill>
                  <a:schemeClr val="tx1"/>
                </a:solidFill>
                <a:hlinkClick r:id="rId6"/>
              </a:rPr>
              <a:t>packaging</a:t>
            </a:r>
            <a:r>
              <a:rPr lang="nl-NL" sz="1600" dirty="0">
                <a:solidFill>
                  <a:schemeClr val="tx1"/>
                </a:solidFill>
                <a:hlinkClick r:id="rId6"/>
              </a:rPr>
              <a:t> waste in </a:t>
            </a:r>
            <a:r>
              <a:rPr lang="nl-NL" sz="1600" dirty="0" err="1">
                <a:solidFill>
                  <a:schemeClr val="tx1"/>
                </a:solidFill>
                <a:hlinkClick r:id="rId6"/>
              </a:rPr>
              <a:t>the</a:t>
            </a:r>
            <a:r>
              <a:rPr lang="nl-NL" sz="1600" dirty="0">
                <a:solidFill>
                  <a:schemeClr val="tx1"/>
                </a:solidFill>
                <a:hlinkClick r:id="rId6"/>
              </a:rPr>
              <a:t> EU</a:t>
            </a:r>
            <a:endParaRPr lang="nl-NL" sz="1600" dirty="0">
              <a:solidFill>
                <a:schemeClr val="tx1"/>
              </a:solidFill>
            </a:endParaRPr>
          </a:p>
          <a:p>
            <a:pPr lvl="2">
              <a:buFontTx/>
              <a:buChar char="-"/>
            </a:pPr>
            <a:r>
              <a:rPr lang="nl-NL" sz="1600" dirty="0">
                <a:solidFill>
                  <a:schemeClr val="tx1"/>
                </a:solidFill>
                <a:hlinkClick r:id="rId7"/>
              </a:rPr>
              <a:t>New policy </a:t>
            </a:r>
            <a:r>
              <a:rPr lang="nl-NL" sz="1600" dirty="0" err="1">
                <a:solidFill>
                  <a:schemeClr val="tx1"/>
                </a:solidFill>
                <a:hlinkClick r:id="rId7"/>
              </a:rPr>
              <a:t>framework</a:t>
            </a:r>
            <a:r>
              <a:rPr lang="nl-NL" sz="1600" dirty="0">
                <a:solidFill>
                  <a:schemeClr val="tx1"/>
                </a:solidFill>
                <a:hlinkClick r:id="rId7"/>
              </a:rPr>
              <a:t> on bio-</a:t>
            </a:r>
            <a:r>
              <a:rPr lang="nl-NL" sz="1600" dirty="0" err="1">
                <a:solidFill>
                  <a:schemeClr val="tx1"/>
                </a:solidFill>
                <a:hlinkClick r:id="rId7"/>
              </a:rPr>
              <a:t>based</a:t>
            </a:r>
            <a:r>
              <a:rPr lang="nl-NL" sz="1600" dirty="0">
                <a:solidFill>
                  <a:schemeClr val="tx1"/>
                </a:solidFill>
                <a:hlinkClick r:id="rId7"/>
              </a:rPr>
              <a:t>, </a:t>
            </a:r>
            <a:r>
              <a:rPr lang="nl-NL" sz="1600" dirty="0" err="1">
                <a:solidFill>
                  <a:schemeClr val="tx1"/>
                </a:solidFill>
                <a:hlinkClick r:id="rId7"/>
              </a:rPr>
              <a:t>biodegradable</a:t>
            </a:r>
            <a:r>
              <a:rPr lang="nl-NL" sz="1600" dirty="0">
                <a:solidFill>
                  <a:schemeClr val="tx1"/>
                </a:solidFill>
                <a:hlinkClick r:id="rId7"/>
              </a:rPr>
              <a:t> </a:t>
            </a:r>
            <a:r>
              <a:rPr lang="nl-NL" sz="1600" dirty="0" err="1">
                <a:solidFill>
                  <a:schemeClr val="tx1"/>
                </a:solidFill>
                <a:hlinkClick r:id="rId7"/>
              </a:rPr>
              <a:t>and</a:t>
            </a:r>
            <a:r>
              <a:rPr lang="nl-NL" sz="1600" dirty="0">
                <a:solidFill>
                  <a:schemeClr val="tx1"/>
                </a:solidFill>
                <a:hlinkClick r:id="rId7"/>
              </a:rPr>
              <a:t> </a:t>
            </a:r>
            <a:r>
              <a:rPr lang="nl-NL" sz="1600" dirty="0" err="1">
                <a:solidFill>
                  <a:schemeClr val="tx1"/>
                </a:solidFill>
                <a:hlinkClick r:id="rId7"/>
              </a:rPr>
              <a:t>compostable</a:t>
            </a:r>
            <a:r>
              <a:rPr lang="nl-NL" sz="1600" dirty="0">
                <a:solidFill>
                  <a:schemeClr val="tx1"/>
                </a:solidFill>
                <a:hlinkClick r:id="rId7"/>
              </a:rPr>
              <a:t> plastics</a:t>
            </a:r>
            <a:endParaRPr lang="nl-NL" sz="1600" dirty="0">
              <a:solidFill>
                <a:schemeClr val="tx1"/>
              </a:solidFill>
            </a:endParaRPr>
          </a:p>
          <a:p>
            <a:pPr lvl="2">
              <a:buFontTx/>
              <a:buChar char="-"/>
            </a:pPr>
            <a:r>
              <a:rPr lang="nl-NL" sz="1600" dirty="0">
                <a:solidFill>
                  <a:schemeClr val="tx1"/>
                </a:solidFill>
                <a:hlinkClick r:id="rId8"/>
              </a:rPr>
              <a:t>Measures </a:t>
            </a:r>
            <a:r>
              <a:rPr lang="nl-NL" sz="1600" dirty="0" err="1">
                <a:solidFill>
                  <a:schemeClr val="tx1"/>
                </a:solidFill>
                <a:hlinkClick r:id="rId8"/>
              </a:rPr>
              <a:t>to</a:t>
            </a:r>
            <a:r>
              <a:rPr lang="nl-NL" sz="1600" dirty="0">
                <a:solidFill>
                  <a:schemeClr val="tx1"/>
                </a:solidFill>
                <a:hlinkClick r:id="rId8"/>
              </a:rPr>
              <a:t> </a:t>
            </a:r>
            <a:r>
              <a:rPr lang="nl-NL" sz="1600" dirty="0" err="1">
                <a:solidFill>
                  <a:schemeClr val="tx1"/>
                </a:solidFill>
                <a:hlinkClick r:id="rId8"/>
              </a:rPr>
              <a:t>reduce</a:t>
            </a:r>
            <a:r>
              <a:rPr lang="nl-NL" sz="1600" dirty="0">
                <a:solidFill>
                  <a:schemeClr val="tx1"/>
                </a:solidFill>
                <a:hlinkClick r:id="rId8"/>
              </a:rPr>
              <a:t> </a:t>
            </a:r>
            <a:r>
              <a:rPr lang="nl-NL" sz="1600" dirty="0" err="1">
                <a:solidFill>
                  <a:schemeClr val="tx1"/>
                </a:solidFill>
                <a:hlinkClick r:id="rId8"/>
              </a:rPr>
              <a:t>the</a:t>
            </a:r>
            <a:r>
              <a:rPr lang="nl-NL" sz="1600" dirty="0">
                <a:solidFill>
                  <a:schemeClr val="tx1"/>
                </a:solidFill>
                <a:hlinkClick r:id="rId8"/>
              </a:rPr>
              <a:t> impact of microplastic </a:t>
            </a:r>
            <a:r>
              <a:rPr lang="nl-NL" sz="1600" dirty="0" err="1">
                <a:solidFill>
                  <a:schemeClr val="tx1"/>
                </a:solidFill>
                <a:hlinkClick r:id="rId8"/>
              </a:rPr>
              <a:t>pollution</a:t>
            </a:r>
            <a:r>
              <a:rPr lang="nl-NL" sz="1600" dirty="0">
                <a:solidFill>
                  <a:schemeClr val="tx1"/>
                </a:solidFill>
                <a:hlinkClick r:id="rId8"/>
              </a:rPr>
              <a:t> on </a:t>
            </a:r>
            <a:r>
              <a:rPr lang="nl-NL" sz="1600" dirty="0" err="1">
                <a:solidFill>
                  <a:schemeClr val="tx1"/>
                </a:solidFill>
                <a:hlinkClick r:id="rId8"/>
              </a:rPr>
              <a:t>the</a:t>
            </a:r>
            <a:r>
              <a:rPr lang="nl-NL" sz="1600" dirty="0">
                <a:solidFill>
                  <a:schemeClr val="tx1"/>
                </a:solidFill>
                <a:hlinkClick r:id="rId8"/>
              </a:rPr>
              <a:t> environment</a:t>
            </a:r>
            <a:endParaRPr lang="nl-NL" sz="1600" dirty="0">
              <a:solidFill>
                <a:schemeClr val="tx1"/>
              </a:solidFill>
            </a:endParaRPr>
          </a:p>
          <a:p>
            <a:pPr marL="609585" lvl="1" indent="0">
              <a:buNone/>
            </a:pPr>
            <a:endParaRPr lang="nl-NL" sz="1600" dirty="0">
              <a:solidFill>
                <a:schemeClr val="tx1"/>
              </a:solidFill>
              <a:latin typeface="Arial" charset="0"/>
            </a:endParaRPr>
          </a:p>
          <a:p>
            <a:pPr>
              <a:buFontTx/>
              <a:buChar char="-"/>
            </a:pPr>
            <a:endParaRPr lang="nl-NL" sz="2000" dirty="0">
              <a:solidFill>
                <a:schemeClr val="tx1"/>
              </a:solidFill>
              <a:latin typeface="Arial" charset="0"/>
            </a:endParaRPr>
          </a:p>
          <a:p>
            <a:pPr marL="0" indent="0">
              <a:buNone/>
            </a:pPr>
            <a:endParaRPr lang="nl-NL" sz="2000" dirty="0">
              <a:solidFill>
                <a:schemeClr val="tx1"/>
              </a:solidFill>
              <a:latin typeface="Arial" charset="0"/>
            </a:endParaRPr>
          </a:p>
          <a:p>
            <a:pPr>
              <a:buFontTx/>
              <a:buChar char="-"/>
            </a:pPr>
            <a:endParaRPr lang="nl-NL" sz="2300" dirty="0">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3870018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92500" lnSpcReduction="20000"/>
          </a:bodyPr>
          <a:lstStyle/>
          <a:p>
            <a:pPr marL="0" indent="0">
              <a:buNone/>
            </a:pPr>
            <a:r>
              <a:rPr lang="nl-NL" dirty="0">
                <a:solidFill>
                  <a:schemeClr val="tx1"/>
                </a:solidFill>
                <a:latin typeface="Arial" charset="0"/>
              </a:rPr>
              <a:t>En omdat:</a:t>
            </a:r>
          </a:p>
          <a:p>
            <a:pPr marL="0" indent="0">
              <a:buNone/>
            </a:pPr>
            <a:endParaRPr lang="nl-NL" sz="2000" dirty="0">
              <a:solidFill>
                <a:schemeClr val="tx1"/>
              </a:solidFill>
              <a:latin typeface="Arial" charset="0"/>
            </a:endParaRPr>
          </a:p>
          <a:p>
            <a:pPr>
              <a:buFont typeface="Arial" charset="0"/>
              <a:buChar char="•"/>
            </a:pPr>
            <a:r>
              <a:rPr lang="nl-NL" sz="1600" dirty="0">
                <a:solidFill>
                  <a:schemeClr val="tx1"/>
                </a:solidFill>
                <a:latin typeface="Arial" charset="0"/>
              </a:rPr>
              <a:t>Internationaal (VN)</a:t>
            </a:r>
          </a:p>
          <a:p>
            <a:pPr lvl="1">
              <a:buFont typeface="Arial" charset="0"/>
              <a:buChar char="•"/>
            </a:pPr>
            <a:r>
              <a:rPr lang="nl-NL" sz="1400" dirty="0">
                <a:solidFill>
                  <a:schemeClr val="tx1"/>
                </a:solidFill>
                <a:latin typeface="Arial" charset="0"/>
              </a:rPr>
              <a:t>Klimaatakkoord (Conference of </a:t>
            </a:r>
            <a:r>
              <a:rPr lang="nl-NL" sz="1400" dirty="0" err="1">
                <a:solidFill>
                  <a:schemeClr val="tx1"/>
                </a:solidFill>
                <a:latin typeface="Arial" charset="0"/>
              </a:rPr>
              <a:t>Parties</a:t>
            </a:r>
            <a:r>
              <a:rPr lang="nl-NL" sz="1400" dirty="0">
                <a:solidFill>
                  <a:schemeClr val="tx1"/>
                </a:solidFill>
                <a:latin typeface="Arial" charset="0"/>
              </a:rPr>
              <a:t> (</a:t>
            </a:r>
            <a:r>
              <a:rPr lang="nl-NL" sz="1400" dirty="0" err="1">
                <a:solidFill>
                  <a:schemeClr val="tx1"/>
                </a:solidFill>
                <a:latin typeface="Arial" charset="0"/>
              </a:rPr>
              <a:t>CoP</a:t>
            </a:r>
            <a:r>
              <a:rPr lang="nl-NL" sz="1400" dirty="0">
                <a:solidFill>
                  <a:schemeClr val="tx1"/>
                </a:solidFill>
                <a:latin typeface="Arial" charset="0"/>
              </a:rPr>
              <a:t> 21) Parijs 2015, in 2016 geratificeerd), akkoord is per 2020 ingegaan</a:t>
            </a:r>
          </a:p>
          <a:p>
            <a:pPr lvl="2"/>
            <a:r>
              <a:rPr lang="nl-NL" sz="1400" dirty="0">
                <a:solidFill>
                  <a:schemeClr val="tx1"/>
                </a:solidFill>
                <a:latin typeface="Arial" charset="0"/>
              </a:rPr>
              <a:t>Art. 2: </a:t>
            </a:r>
            <a:r>
              <a:rPr lang="nl-NL" sz="1400" dirty="0">
                <a:solidFill>
                  <a:schemeClr val="tx1"/>
                </a:solidFill>
              </a:rPr>
              <a:t>de doelstelling om de wereldwijde temperatuurstijging ruim onder 2°C boven het pre-industriële niveau te houden en te streven naar een opwarming tot maximaal 1,5°C boven het pre-industriële niveau. </a:t>
            </a:r>
            <a:endParaRPr lang="nl-NL" sz="1400" dirty="0">
              <a:solidFill>
                <a:schemeClr val="tx1"/>
              </a:solidFill>
              <a:latin typeface="Arial" charset="0"/>
            </a:endParaRPr>
          </a:p>
          <a:p>
            <a:pPr>
              <a:buFont typeface="Arial" charset="0"/>
              <a:buChar char="•"/>
            </a:pPr>
            <a:r>
              <a:rPr lang="nl-NL" sz="1600" dirty="0">
                <a:solidFill>
                  <a:schemeClr val="tx1"/>
                </a:solidFill>
                <a:latin typeface="Arial" charset="0"/>
              </a:rPr>
              <a:t>EU</a:t>
            </a:r>
          </a:p>
          <a:p>
            <a:pPr lvl="1">
              <a:buFont typeface="Arial" charset="0"/>
              <a:buChar char="•"/>
            </a:pPr>
            <a:r>
              <a:rPr lang="nl-NL" sz="1400" dirty="0">
                <a:solidFill>
                  <a:schemeClr val="tx1"/>
                </a:solidFill>
                <a:latin typeface="Arial" charset="0"/>
              </a:rPr>
              <a:t>Verordeningen, richtlijnen etc.</a:t>
            </a:r>
          </a:p>
          <a:p>
            <a:pPr lvl="1">
              <a:buFont typeface="Arial" charset="0"/>
              <a:buChar char="•"/>
            </a:pPr>
            <a:r>
              <a:rPr lang="nl-NL" sz="1400" dirty="0">
                <a:solidFill>
                  <a:schemeClr val="tx1"/>
                </a:solidFill>
                <a:latin typeface="Arial" charset="0"/>
              </a:rPr>
              <a:t> o.a. de Europese klimaatwet (per 21 april 2021: een voorlopig akkoord)</a:t>
            </a:r>
          </a:p>
          <a:p>
            <a:endParaRPr lang="nl-NL" sz="2000" dirty="0">
              <a:solidFill>
                <a:schemeClr val="tx1"/>
              </a:solidFill>
              <a:latin typeface="Arial" charset="0"/>
            </a:endParaRPr>
          </a:p>
          <a:p>
            <a:r>
              <a:rPr lang="nl-NL" sz="1600" dirty="0">
                <a:solidFill>
                  <a:schemeClr val="tx1"/>
                </a:solidFill>
                <a:latin typeface="Arial" charset="0"/>
              </a:rPr>
              <a:t>Klimaatrechtspraak</a:t>
            </a:r>
          </a:p>
          <a:p>
            <a:pPr lvl="1"/>
            <a:r>
              <a:rPr lang="nl-NL" sz="1400" dirty="0" err="1">
                <a:solidFill>
                  <a:schemeClr val="tx1"/>
                </a:solidFill>
                <a:latin typeface="Arial" charset="0"/>
              </a:rPr>
              <a:t>Urgenda</a:t>
            </a:r>
            <a:endParaRPr lang="nl-NL" sz="1400" dirty="0">
              <a:solidFill>
                <a:schemeClr val="tx1"/>
              </a:solidFill>
              <a:latin typeface="Arial" charset="0"/>
            </a:endParaRPr>
          </a:p>
          <a:p>
            <a:pPr lvl="1"/>
            <a:r>
              <a:rPr lang="nl-NL" sz="1400" dirty="0">
                <a:solidFill>
                  <a:schemeClr val="tx1"/>
                </a:solidFill>
                <a:latin typeface="Arial" charset="0"/>
              </a:rPr>
              <a:t>Shell</a:t>
            </a:r>
          </a:p>
          <a:p>
            <a:endParaRPr lang="nl-NL" sz="1600" dirty="0">
              <a:solidFill>
                <a:schemeClr val="tx1"/>
              </a:solidFill>
              <a:latin typeface="Arial" charset="0"/>
            </a:endParaRPr>
          </a:p>
          <a:p>
            <a:r>
              <a:rPr lang="nl-NL" sz="1600" dirty="0">
                <a:solidFill>
                  <a:schemeClr val="tx1"/>
                </a:solidFill>
                <a:latin typeface="Arial" charset="0"/>
              </a:rPr>
              <a:t>ESG: </a:t>
            </a:r>
            <a:r>
              <a:rPr lang="nl-NL" sz="1600" i="1" u="sng" dirty="0" err="1">
                <a:solidFill>
                  <a:schemeClr val="tx1"/>
                </a:solidFill>
              </a:rPr>
              <a:t>Environmental</a:t>
            </a:r>
            <a:r>
              <a:rPr lang="nl-NL" sz="1600" i="1" dirty="0">
                <a:solidFill>
                  <a:schemeClr val="tx1"/>
                </a:solidFill>
              </a:rPr>
              <a:t>, </a:t>
            </a:r>
            <a:r>
              <a:rPr lang="nl-NL" sz="1600" i="1" dirty="0" err="1">
                <a:solidFill>
                  <a:schemeClr val="tx1"/>
                </a:solidFill>
              </a:rPr>
              <a:t>Social</a:t>
            </a:r>
            <a:r>
              <a:rPr lang="nl-NL" sz="1600" i="1" dirty="0">
                <a:solidFill>
                  <a:schemeClr val="tx1"/>
                </a:solidFill>
              </a:rPr>
              <a:t> </a:t>
            </a:r>
            <a:r>
              <a:rPr lang="nl-NL" sz="1600" i="1" dirty="0" err="1">
                <a:solidFill>
                  <a:schemeClr val="tx1"/>
                </a:solidFill>
              </a:rPr>
              <a:t>and</a:t>
            </a:r>
            <a:r>
              <a:rPr lang="nl-NL" sz="1600" i="1" dirty="0">
                <a:solidFill>
                  <a:schemeClr val="tx1"/>
                </a:solidFill>
              </a:rPr>
              <a:t> </a:t>
            </a:r>
            <a:r>
              <a:rPr lang="nl-NL" sz="1600" i="1" dirty="0" err="1">
                <a:solidFill>
                  <a:schemeClr val="tx1"/>
                </a:solidFill>
              </a:rPr>
              <a:t>Governance</a:t>
            </a:r>
            <a:endParaRPr lang="nl-NL" sz="1600" i="1" dirty="0">
              <a:solidFill>
                <a:schemeClr val="tx1"/>
              </a:solidFill>
            </a:endParaRPr>
          </a:p>
          <a:p>
            <a:pPr lvl="1"/>
            <a:r>
              <a:rPr lang="nl-NL" sz="1400" dirty="0">
                <a:solidFill>
                  <a:schemeClr val="tx1"/>
                </a:solidFill>
                <a:latin typeface="Arial" charset="0"/>
              </a:rPr>
              <a:t>O.a.: EU-actieplan Duurzame financiering (ESG: </a:t>
            </a:r>
            <a:r>
              <a:rPr lang="nl-NL" sz="1400" i="1" dirty="0" err="1">
                <a:solidFill>
                  <a:schemeClr val="tx1"/>
                </a:solidFill>
              </a:rPr>
              <a:t>Environmental</a:t>
            </a:r>
            <a:r>
              <a:rPr lang="nl-NL" sz="1400" i="1" dirty="0">
                <a:solidFill>
                  <a:schemeClr val="tx1"/>
                </a:solidFill>
              </a:rPr>
              <a:t>, </a:t>
            </a:r>
            <a:r>
              <a:rPr lang="nl-NL" sz="1400" i="1" dirty="0" err="1">
                <a:solidFill>
                  <a:schemeClr val="tx1"/>
                </a:solidFill>
              </a:rPr>
              <a:t>Social</a:t>
            </a:r>
            <a:r>
              <a:rPr lang="nl-NL" sz="1400" i="1" dirty="0">
                <a:solidFill>
                  <a:schemeClr val="tx1"/>
                </a:solidFill>
              </a:rPr>
              <a:t> </a:t>
            </a:r>
            <a:r>
              <a:rPr lang="nl-NL" sz="1400" i="1" dirty="0" err="1">
                <a:solidFill>
                  <a:schemeClr val="tx1"/>
                </a:solidFill>
              </a:rPr>
              <a:t>and</a:t>
            </a:r>
            <a:r>
              <a:rPr lang="nl-NL" sz="1400" i="1" dirty="0">
                <a:solidFill>
                  <a:schemeClr val="tx1"/>
                </a:solidFill>
              </a:rPr>
              <a:t> </a:t>
            </a:r>
            <a:r>
              <a:rPr lang="nl-NL" sz="1400" i="1" dirty="0" err="1">
                <a:solidFill>
                  <a:schemeClr val="tx1"/>
                </a:solidFill>
              </a:rPr>
              <a:t>Governance</a:t>
            </a:r>
            <a:r>
              <a:rPr lang="nl-NL" sz="1400" i="1" dirty="0">
                <a:solidFill>
                  <a:schemeClr val="tx1"/>
                </a:solidFill>
              </a:rPr>
              <a:t>)</a:t>
            </a:r>
            <a:r>
              <a:rPr lang="nl-NL" sz="1400" dirty="0">
                <a:solidFill>
                  <a:schemeClr val="tx1"/>
                </a:solidFill>
                <a:latin typeface="Arial" charset="0"/>
              </a:rPr>
              <a:t> </a:t>
            </a:r>
          </a:p>
          <a:p>
            <a:pPr lvl="2"/>
            <a:r>
              <a:rPr lang="nl-NL" sz="1400" dirty="0">
                <a:solidFill>
                  <a:schemeClr val="tx1"/>
                </a:solidFill>
              </a:rPr>
              <a:t>Sustainable Finance </a:t>
            </a:r>
            <a:r>
              <a:rPr lang="nl-NL" sz="1400" dirty="0" err="1">
                <a:solidFill>
                  <a:schemeClr val="tx1"/>
                </a:solidFill>
              </a:rPr>
              <a:t>Disclosure</a:t>
            </a:r>
            <a:r>
              <a:rPr lang="nl-NL" sz="1400" dirty="0">
                <a:solidFill>
                  <a:schemeClr val="tx1"/>
                </a:solidFill>
              </a:rPr>
              <a:t> </a:t>
            </a:r>
            <a:r>
              <a:rPr lang="nl-NL" sz="1400" dirty="0" err="1">
                <a:solidFill>
                  <a:schemeClr val="tx1"/>
                </a:solidFill>
              </a:rPr>
              <a:t>Regulation</a:t>
            </a:r>
            <a:r>
              <a:rPr lang="nl-NL" sz="1400" dirty="0">
                <a:solidFill>
                  <a:schemeClr val="tx1"/>
                </a:solidFill>
              </a:rPr>
              <a:t> (SFDR), (of: de Verordening betreffende informatieverschaffing over duurzaamheid in de financiële dienstensector) (</a:t>
            </a:r>
            <a:r>
              <a:rPr lang="nl-NL" sz="1400" dirty="0">
                <a:solidFill>
                  <a:schemeClr val="tx1"/>
                </a:solidFill>
                <a:latin typeface="Arial" charset="0"/>
              </a:rPr>
              <a:t>Per 10 maart 2021)</a:t>
            </a:r>
          </a:p>
          <a:p>
            <a:pPr lvl="2"/>
            <a:r>
              <a:rPr lang="nl-NL" sz="1400" dirty="0">
                <a:solidFill>
                  <a:schemeClr val="tx1"/>
                </a:solidFill>
                <a:latin typeface="Arial" charset="0"/>
                <a:hlinkClick r:id="rId2"/>
              </a:rPr>
              <a:t>Taxonomieverordening</a:t>
            </a:r>
            <a:r>
              <a:rPr lang="nl-NL" sz="1400" dirty="0">
                <a:solidFill>
                  <a:schemeClr val="tx1"/>
                </a:solidFill>
                <a:latin typeface="Arial" charset="0"/>
              </a:rPr>
              <a:t>: Op 1 januari 2022 is het eerste gedeelte van de taxonomieverordening in werking getreden</a:t>
            </a:r>
          </a:p>
          <a:p>
            <a:pPr lvl="1"/>
            <a:endParaRPr lang="nl-NL" sz="1400" dirty="0">
              <a:solidFill>
                <a:schemeClr val="tx1"/>
              </a:solidFill>
              <a:latin typeface="Arial" charset="0"/>
            </a:endParaRPr>
          </a:p>
          <a:p>
            <a:endParaRPr lang="nl-NL" sz="1600" dirty="0">
              <a:solidFill>
                <a:schemeClr val="tx1"/>
              </a:solidFill>
              <a:latin typeface="Arial" charset="0"/>
            </a:endParaRPr>
          </a:p>
          <a:p>
            <a:pPr>
              <a:buFontTx/>
              <a:buChar char="-"/>
            </a:pPr>
            <a:endParaRPr lang="nl-NL" sz="2000" dirty="0">
              <a:solidFill>
                <a:schemeClr val="tx1"/>
              </a:solidFill>
              <a:latin typeface="Arial" charset="0"/>
            </a:endParaRPr>
          </a:p>
          <a:p>
            <a:pPr marL="0" indent="0">
              <a:buNone/>
            </a:pPr>
            <a:endParaRPr lang="nl-NL" sz="2000" dirty="0">
              <a:solidFill>
                <a:schemeClr val="tx1"/>
              </a:solidFill>
              <a:latin typeface="Arial" charset="0"/>
            </a:endParaRPr>
          </a:p>
          <a:p>
            <a:pPr>
              <a:buFontTx/>
              <a:buChar char="-"/>
            </a:pPr>
            <a:endParaRPr lang="nl-NL" sz="2300" dirty="0">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1127563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92500" lnSpcReduction="10000"/>
          </a:bodyPr>
          <a:lstStyle/>
          <a:p>
            <a:r>
              <a:rPr lang="nl-NL" sz="2000" dirty="0">
                <a:solidFill>
                  <a:schemeClr val="tx1"/>
                </a:solidFill>
              </a:rPr>
              <a:t>Reeds afgerond, o.a.:</a:t>
            </a:r>
          </a:p>
          <a:p>
            <a:pPr lvl="1"/>
            <a:r>
              <a:rPr lang="nl-NL" sz="1500" dirty="0">
                <a:solidFill>
                  <a:schemeClr val="tx1"/>
                </a:solidFill>
              </a:rPr>
              <a:t>‘Right </a:t>
            </a:r>
            <a:r>
              <a:rPr lang="nl-NL" sz="1500" dirty="0" err="1">
                <a:solidFill>
                  <a:schemeClr val="tx1"/>
                </a:solidFill>
              </a:rPr>
              <a:t>to</a:t>
            </a:r>
            <a:r>
              <a:rPr lang="nl-NL" sz="1500" dirty="0">
                <a:solidFill>
                  <a:schemeClr val="tx1"/>
                </a:solidFill>
              </a:rPr>
              <a:t> </a:t>
            </a:r>
            <a:r>
              <a:rPr lang="nl-NL" sz="1500" dirty="0" err="1">
                <a:solidFill>
                  <a:schemeClr val="tx1"/>
                </a:solidFill>
              </a:rPr>
              <a:t>repair</a:t>
            </a:r>
            <a:r>
              <a:rPr lang="nl-NL" sz="1500" dirty="0">
                <a:solidFill>
                  <a:schemeClr val="tx1"/>
                </a:solidFill>
              </a:rPr>
              <a:t>’ (recht op repareerbaarheid)</a:t>
            </a:r>
          </a:p>
          <a:p>
            <a:pPr lvl="1"/>
            <a:r>
              <a:rPr lang="nl-NL" sz="1500" dirty="0">
                <a:solidFill>
                  <a:schemeClr val="tx1"/>
                </a:solidFill>
              </a:rPr>
              <a:t>CSRD</a:t>
            </a:r>
          </a:p>
          <a:p>
            <a:pPr lvl="1"/>
            <a:r>
              <a:rPr lang="nl-NL" sz="1500" dirty="0">
                <a:solidFill>
                  <a:schemeClr val="tx1"/>
                </a:solidFill>
              </a:rPr>
              <a:t>UPV textiel</a:t>
            </a:r>
          </a:p>
          <a:p>
            <a:pPr lvl="1"/>
            <a:r>
              <a:rPr lang="nl-NL" sz="1500" dirty="0">
                <a:solidFill>
                  <a:schemeClr val="tx1"/>
                </a:solidFill>
              </a:rPr>
              <a:t>Single-</a:t>
            </a:r>
            <a:r>
              <a:rPr lang="nl-NL" sz="1500" dirty="0" err="1">
                <a:solidFill>
                  <a:schemeClr val="tx1"/>
                </a:solidFill>
              </a:rPr>
              <a:t>use</a:t>
            </a:r>
            <a:r>
              <a:rPr lang="nl-NL" sz="1500" dirty="0">
                <a:solidFill>
                  <a:schemeClr val="tx1"/>
                </a:solidFill>
              </a:rPr>
              <a:t>-plastics (</a:t>
            </a:r>
            <a:r>
              <a:rPr lang="nl-NL" sz="1500" dirty="0">
                <a:solidFill>
                  <a:schemeClr val="tx1"/>
                </a:solidFill>
                <a:latin typeface="Arial" charset="0"/>
              </a:rPr>
              <a:t>verbod op single-</a:t>
            </a:r>
            <a:r>
              <a:rPr lang="nl-NL" sz="1500" dirty="0" err="1">
                <a:solidFill>
                  <a:schemeClr val="tx1"/>
                </a:solidFill>
                <a:latin typeface="Arial" charset="0"/>
              </a:rPr>
              <a:t>use</a:t>
            </a:r>
            <a:r>
              <a:rPr lang="nl-NL" sz="1500" dirty="0">
                <a:solidFill>
                  <a:schemeClr val="tx1"/>
                </a:solidFill>
                <a:latin typeface="Arial" charset="0"/>
              </a:rPr>
              <a:t> plastics (SUP-richtlijn) in 2021; Besluit kunststofproducten voor eenmalig gebruik en het besluit verpakkingen)</a:t>
            </a:r>
            <a:endParaRPr lang="nl-NL" sz="1500" dirty="0">
              <a:solidFill>
                <a:schemeClr val="tx1"/>
              </a:solidFill>
            </a:endParaRPr>
          </a:p>
          <a:p>
            <a:pPr lvl="1"/>
            <a:r>
              <a:rPr lang="nl-NL" sz="1500" dirty="0">
                <a:solidFill>
                  <a:schemeClr val="tx1"/>
                </a:solidFill>
              </a:rPr>
              <a:t>PFAS</a:t>
            </a:r>
          </a:p>
          <a:p>
            <a:pPr lvl="1"/>
            <a:r>
              <a:rPr lang="nl-NL" sz="1500" dirty="0">
                <a:solidFill>
                  <a:schemeClr val="tx1"/>
                </a:solidFill>
              </a:rPr>
              <a:t>Stikstof</a:t>
            </a:r>
          </a:p>
          <a:p>
            <a:pPr lvl="1"/>
            <a:endParaRPr lang="nl-NL" sz="2000" dirty="0">
              <a:solidFill>
                <a:schemeClr val="tx1"/>
              </a:solidFill>
            </a:endParaRPr>
          </a:p>
          <a:p>
            <a:pPr lvl="1"/>
            <a:r>
              <a:rPr lang="nl-NL" sz="2000" dirty="0">
                <a:solidFill>
                  <a:schemeClr val="tx1"/>
                </a:solidFill>
              </a:rPr>
              <a:t>Thema ‘</a:t>
            </a:r>
            <a:r>
              <a:rPr lang="nl-NL" sz="2000" dirty="0" err="1">
                <a:solidFill>
                  <a:schemeClr val="tx1"/>
                </a:solidFill>
              </a:rPr>
              <a:t>fast</a:t>
            </a:r>
            <a:r>
              <a:rPr lang="nl-NL" sz="2000" dirty="0">
                <a:solidFill>
                  <a:schemeClr val="tx1"/>
                </a:solidFill>
              </a:rPr>
              <a:t> fashion’, o.a.:</a:t>
            </a:r>
          </a:p>
          <a:p>
            <a:pPr lvl="2"/>
            <a:r>
              <a:rPr lang="nl-NL" sz="1500" dirty="0">
                <a:solidFill>
                  <a:schemeClr val="tx1"/>
                </a:solidFill>
              </a:rPr>
              <a:t>Labels (greenwashing/ oneerlijke handelspraktijken)</a:t>
            </a:r>
          </a:p>
          <a:p>
            <a:pPr lvl="2"/>
            <a:r>
              <a:rPr lang="nl-NL" sz="1500" dirty="0">
                <a:solidFill>
                  <a:schemeClr val="tx1"/>
                </a:solidFill>
              </a:rPr>
              <a:t>Transparantie</a:t>
            </a:r>
          </a:p>
          <a:p>
            <a:pPr marL="1219170" lvl="2" indent="0">
              <a:buNone/>
            </a:pPr>
            <a:endParaRPr lang="nl-NL" sz="1800" dirty="0">
              <a:solidFill>
                <a:schemeClr val="tx1"/>
              </a:solidFill>
            </a:endParaRPr>
          </a:p>
          <a:p>
            <a:pPr lvl="1"/>
            <a:r>
              <a:rPr lang="nl-NL" sz="2000" dirty="0">
                <a:solidFill>
                  <a:schemeClr val="tx1"/>
                </a:solidFill>
              </a:rPr>
              <a:t>Thema ‘voeding’, o.a.:</a:t>
            </a:r>
          </a:p>
          <a:p>
            <a:pPr lvl="2"/>
            <a:r>
              <a:rPr lang="nl-NL" sz="1500" dirty="0">
                <a:solidFill>
                  <a:schemeClr val="tx1"/>
                </a:solidFill>
              </a:rPr>
              <a:t>Kweekvlees/ </a:t>
            </a:r>
            <a:r>
              <a:rPr lang="nl-NL" sz="1500" dirty="0" err="1">
                <a:solidFill>
                  <a:schemeClr val="tx1"/>
                </a:solidFill>
              </a:rPr>
              <a:t>novel</a:t>
            </a:r>
            <a:r>
              <a:rPr lang="nl-NL" sz="1500" dirty="0">
                <a:solidFill>
                  <a:schemeClr val="tx1"/>
                </a:solidFill>
              </a:rPr>
              <a:t> </a:t>
            </a:r>
            <a:r>
              <a:rPr lang="nl-NL" sz="1500" dirty="0" err="1">
                <a:solidFill>
                  <a:schemeClr val="tx1"/>
                </a:solidFill>
              </a:rPr>
              <a:t>foods</a:t>
            </a:r>
            <a:endParaRPr lang="nl-NL" sz="1500" dirty="0">
              <a:solidFill>
                <a:schemeClr val="tx1"/>
              </a:solidFill>
            </a:endParaRPr>
          </a:p>
          <a:p>
            <a:pPr lvl="2"/>
            <a:r>
              <a:rPr lang="nl-NL" sz="1500" dirty="0">
                <a:solidFill>
                  <a:schemeClr val="tx1"/>
                </a:solidFill>
              </a:rPr>
              <a:t>Labels</a:t>
            </a:r>
          </a:p>
          <a:p>
            <a:pPr lvl="1"/>
            <a:endParaRPr lang="nl-NL" sz="2000" dirty="0">
              <a:solidFill>
                <a:schemeClr val="tx1"/>
              </a:solidFill>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Studentenprojecten</a:t>
            </a:r>
          </a:p>
        </p:txBody>
      </p:sp>
      <p:pic>
        <p:nvPicPr>
          <p:cNvPr id="5" name="Afbeelding 4">
            <a:hlinkClick r:id="rId2"/>
            <a:extLst>
              <a:ext uri="{FF2B5EF4-FFF2-40B4-BE49-F238E27FC236}">
                <a16:creationId xmlns:a16="http://schemas.microsoft.com/office/drawing/2014/main" id="{15710B79-6282-784C-A9E1-C326A340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968" y="466643"/>
            <a:ext cx="2322942" cy="1592875"/>
          </a:xfrm>
          <a:prstGeom prst="rect">
            <a:avLst/>
          </a:prstGeom>
        </p:spPr>
      </p:pic>
    </p:spTree>
    <p:extLst>
      <p:ext uri="{BB962C8B-B14F-4D97-AF65-F5344CB8AC3E}">
        <p14:creationId xmlns:p14="http://schemas.microsoft.com/office/powerpoint/2010/main" val="149488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r>
              <a:rPr lang="nl-NL" sz="2000" dirty="0">
                <a:solidFill>
                  <a:schemeClr val="tx1"/>
                </a:solidFill>
              </a:rPr>
              <a:t>Nu:</a:t>
            </a:r>
          </a:p>
          <a:p>
            <a:r>
              <a:rPr lang="nl-NL" sz="1800" dirty="0">
                <a:solidFill>
                  <a:schemeClr val="tx1"/>
                </a:solidFill>
              </a:rPr>
              <a:t>Derdejaars studenten: Experimenteerwetgeving</a:t>
            </a:r>
          </a:p>
          <a:p>
            <a:pPr lvl="1"/>
            <a:r>
              <a:rPr lang="nl-NL" sz="1600" dirty="0">
                <a:solidFill>
                  <a:schemeClr val="tx1"/>
                </a:solidFill>
                <a:latin typeface="Arial" panose="020B0604020202020204" pitchFamily="34" charset="0"/>
                <a:cs typeface="Arial" panose="020B0604020202020204" pitchFamily="34" charset="0"/>
              </a:rPr>
              <a:t>De opdracht: ‘</a:t>
            </a:r>
            <a:r>
              <a:rPr lang="nl-NL"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Uit het </a:t>
            </a:r>
            <a:r>
              <a:rPr lang="nl-NL" sz="16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Rijksbrede</a:t>
            </a:r>
            <a:r>
              <a:rPr lang="nl-NL"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programma Circulaire Economie blijkt o.a. dat de huidige regelgeving nog onvoldoende is gericht op de circulaire transitie. Dit komt omdat de focus nog te veel ligt op het tegengaan van de schadelijke effecten van afval en emissies en nog te weinig op het benutten van de waarde van grondstoffen. Voor innovatieve oplossingen zal de regelgeving ruimte moeten bieden in de vorm van toepassing van het principe van gelijkwaardige oplossingen bij gebruik van nieuwe technieken en voor </a:t>
            </a:r>
            <a:r>
              <a:rPr lang="nl-NL" sz="16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experimenteerruimte</a:t>
            </a:r>
            <a:r>
              <a:rPr lang="nl-NL" sz="16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zonder dat daarbij onverantwoorde risico’s worden genomen.’</a:t>
            </a:r>
          </a:p>
          <a:p>
            <a:pPr lvl="2"/>
            <a:r>
              <a:rPr lang="nl-NL"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Wat zijn de ervaringen van bedrijven, organisaties, projecten etc. t.a.v. de toepassing van art. 2.4 </a:t>
            </a:r>
            <a:r>
              <a:rPr lang="nl-NL" sz="14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Chw</a:t>
            </a:r>
            <a:r>
              <a:rPr lang="nl-NL"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als experimenteerbepaling specifiek in het kader van het bevorderen van duurzaamheid?</a:t>
            </a:r>
          </a:p>
          <a:p>
            <a:pPr lvl="2"/>
            <a:r>
              <a:rPr lang="nl-NL"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Wat zijn de ervaringen van bedrijven/ organisaties, projecten/ andere initiatieven en van decentrale overheden (bevoegde gezagen) t.a.v. de toepassing van ‘proefnemingen voor een circulaire economie’ (en bijbehorende handreiking)? Zijn ze ermee bekend, wordt het toegepast, en zo ja, wat zijn de ervaringen? Zo nee, waarom niet?</a:t>
            </a:r>
            <a:r>
              <a:rPr lang="nl-NL" sz="1400" dirty="0">
                <a:solidFill>
                  <a:schemeClr val="tx1"/>
                </a:solidFill>
                <a:effectLst/>
                <a:latin typeface="Arial" panose="020B0604020202020204" pitchFamily="34" charset="0"/>
                <a:cs typeface="Arial" panose="020B0604020202020204" pitchFamily="34" charset="0"/>
              </a:rPr>
              <a:t>  </a:t>
            </a:r>
            <a:endParaRPr lang="nl-NL" sz="1400" dirty="0">
              <a:solidFill>
                <a:schemeClr val="tx1"/>
              </a:solidFill>
              <a:latin typeface="Arial" panose="020B0604020202020204" pitchFamily="34" charset="0"/>
              <a:cs typeface="Arial" panose="020B0604020202020204" pitchFamily="34"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Studentenprojecten</a:t>
            </a:r>
          </a:p>
          <a:p>
            <a:endParaRPr lang="nl-NL" dirty="0">
              <a:latin typeface="Arial" charset="0"/>
            </a:endParaRPr>
          </a:p>
        </p:txBody>
      </p:sp>
      <p:pic>
        <p:nvPicPr>
          <p:cNvPr id="5" name="Afbeelding 4">
            <a:hlinkClick r:id="rId2"/>
            <a:extLst>
              <a:ext uri="{FF2B5EF4-FFF2-40B4-BE49-F238E27FC236}">
                <a16:creationId xmlns:a16="http://schemas.microsoft.com/office/drawing/2014/main" id="{15710B79-6282-784C-A9E1-C326A340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968" y="466643"/>
            <a:ext cx="2322942" cy="1592875"/>
          </a:xfrm>
          <a:prstGeom prst="rect">
            <a:avLst/>
          </a:prstGeom>
        </p:spPr>
      </p:pic>
    </p:spTree>
    <p:extLst>
      <p:ext uri="{BB962C8B-B14F-4D97-AF65-F5344CB8AC3E}">
        <p14:creationId xmlns:p14="http://schemas.microsoft.com/office/powerpoint/2010/main" val="3533101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92500" lnSpcReduction="20000"/>
          </a:bodyPr>
          <a:lstStyle/>
          <a:p>
            <a:pPr marL="0" indent="0">
              <a:buNone/>
            </a:pPr>
            <a:r>
              <a:rPr lang="nl-NL"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De toepassing van art. 2.4 </a:t>
            </a:r>
            <a:r>
              <a:rPr lang="nl-NL" sz="2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Chw</a:t>
            </a:r>
            <a:endParaRPr lang="nl-NL"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endParaRPr lang="nl-NL" sz="2000" dirty="0">
              <a:solidFill>
                <a:schemeClr val="tx1"/>
              </a:solidFill>
              <a:latin typeface="Arial" panose="020B0604020202020204" pitchFamily="34" charset="0"/>
              <a:cs typeface="Arial" panose="020B0604020202020204" pitchFamily="34" charset="0"/>
            </a:endParaRPr>
          </a:p>
          <a:p>
            <a:r>
              <a:rPr lang="nl-NL"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Crisis- en herstelwet (en het bijbehorende Besluit uitvoering Crisis- en herstelwet (</a:t>
            </a:r>
            <a:r>
              <a:rPr lang="nl-NL" sz="1800" u="sng"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BuChw</a:t>
            </a:r>
            <a:r>
              <a:rPr lang="nl-NL"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endPar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1"/>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Eén van de belangrijkste wettelijke bepalingen ter bevordering van duurzaamheid is </a:t>
            </a:r>
            <a:r>
              <a:rPr lang="nl-NL"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art. 2.4 </a:t>
            </a:r>
            <a:r>
              <a:rPr lang="nl-NL" sz="1800" u="sng"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Chw</a:t>
            </a:r>
            <a:r>
              <a:rPr lang="nl-NL"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(crisis- en herstelwet)</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Dit wetsartikel bevat een regeling op grond waarvan op het beleidsterrein van het Ministerie Binnenlandse Zaken experimenteel kan worden afgeweken van wetten op dat beleidsterrein of op die wetten gebaseerde </a:t>
            </a:r>
            <a:r>
              <a:rPr lang="nl-NL"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AMvB’s</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of ministeriële regelingen. De afwijking dient bij te dragen aan innovatieve ontwikkelingen en aan de bestrijding van de economische crisis </a:t>
            </a:r>
            <a:r>
              <a:rPr lang="nl-NL" sz="1800" u="sng"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 dient de duurzaamheid te bevorderen</a:t>
            </a:r>
            <a:r>
              <a:rPr lang="nl-NL" sz="1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a:t>
            </a:r>
          </a:p>
          <a:p>
            <a:pPr marL="609585" lvl="1" indent="0">
              <a:buNone/>
            </a:pPr>
            <a:endParaRPr lang="nl-NL" sz="1800" u="sng"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1"/>
            <a:r>
              <a:rPr lang="nl-NL"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Uit jurisprudentie blijkt dat de aanwijzingsvoorwaarde dat het experiment moet ‘bijdragen aan een duurzame ontwikkeling’ breed moet worden uitgelegd</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De Afdeling bestuursrechtspraak sluit in haar uitspraak op 25 april 2018 (zaaknummers. 201705577/1/R6 en 201705578/1/R3) aan bij de begripsomschrijving in de memorie van toelichting van de Omgevingswet. Duurzaamheid gaat volgens die definitie niet alleen over een schoon milieu en een duurzame energievoorziening.</a:t>
            </a:r>
          </a:p>
          <a:p>
            <a:pPr marL="609585" lvl="1" indent="0">
              <a:buNone/>
            </a:pPr>
            <a:endPar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buFont typeface="Wingdings" pitchFamily="2" charset="2"/>
              <a:buChar char="Ø"/>
            </a:pPr>
            <a:r>
              <a:rPr lang="nl-NL" sz="2000" dirty="0">
                <a:solidFill>
                  <a:schemeClr val="tx1"/>
                </a:solidFill>
                <a:latin typeface="Arial" panose="020B0604020202020204" pitchFamily="34" charset="0"/>
                <a:cs typeface="Arial" panose="020B0604020202020204" pitchFamily="34" charset="0"/>
              </a:rPr>
              <a:t>Ervaringen?</a:t>
            </a: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Experimenteerruimte</a:t>
            </a:r>
          </a:p>
        </p:txBody>
      </p:sp>
      <p:pic>
        <p:nvPicPr>
          <p:cNvPr id="5" name="Afbeelding 4">
            <a:hlinkClick r:id="rId2"/>
            <a:extLst>
              <a:ext uri="{FF2B5EF4-FFF2-40B4-BE49-F238E27FC236}">
                <a16:creationId xmlns:a16="http://schemas.microsoft.com/office/drawing/2014/main" id="{15710B79-6282-784C-A9E1-C326A340C2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6968" y="466643"/>
            <a:ext cx="2322942" cy="1592875"/>
          </a:xfrm>
          <a:prstGeom prst="rect">
            <a:avLst/>
          </a:prstGeom>
        </p:spPr>
      </p:pic>
    </p:spTree>
    <p:extLst>
      <p:ext uri="{BB962C8B-B14F-4D97-AF65-F5344CB8AC3E}">
        <p14:creationId xmlns:p14="http://schemas.microsoft.com/office/powerpoint/2010/main" val="3520059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lnSpcReduction="10000"/>
          </a:bodyPr>
          <a:lstStyle/>
          <a:p>
            <a:pPr marL="0" indent="0">
              <a:buNone/>
            </a:pPr>
            <a:r>
              <a:rPr lang="nl-NL" sz="2000" dirty="0">
                <a:solidFill>
                  <a:schemeClr val="tx1"/>
                </a:solidFill>
                <a:latin typeface="Arial" panose="020B0604020202020204" pitchFamily="34" charset="0"/>
                <a:ea typeface="Times New Roman" panose="02020603050405020304" pitchFamily="18" charset="0"/>
                <a:cs typeface="Arial" panose="020B0604020202020204" pitchFamily="34" charset="0"/>
              </a:rPr>
              <a:t>P</a:t>
            </a:r>
            <a:r>
              <a:rPr lang="nl-NL" sz="2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roefnemingen voor een circulaire economie (met bijbehorende handreiking)</a:t>
            </a:r>
          </a:p>
          <a:p>
            <a:endParaRPr lang="nl-NL" sz="1600" dirty="0">
              <a:solidFill>
                <a:schemeClr val="tx1"/>
              </a:solidFill>
              <a:latin typeface="Arial" panose="020B0604020202020204" pitchFamily="34" charset="0"/>
              <a:cs typeface="Arial" panose="020B0604020202020204" pitchFamily="34" charset="0"/>
            </a:endParaRPr>
          </a:p>
          <a:p>
            <a:r>
              <a:rPr lang="nl-NL" sz="1800" dirty="0">
                <a:solidFill>
                  <a:schemeClr val="tx1"/>
                </a:solidFill>
                <a:latin typeface="Arial" panose="020B0604020202020204" pitchFamily="34" charset="0"/>
                <a:cs typeface="Arial" panose="020B0604020202020204" pitchFamily="34" charset="0"/>
              </a:rPr>
              <a:t>Binnen het wettelijk kader</a:t>
            </a:r>
          </a:p>
          <a:p>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Naast experimenten op grond van de eerder genoemde Crisis- en herstelwet (</a:t>
            </a:r>
            <a:r>
              <a:rPr lang="nl-NL" sz="18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Chw</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zijn ook zogenaamde ‘proefnemingen voor een circulaire economie’ mogelijk. Hiertoe zijn meerdere handreikingen zowel met als zonder toepassing van de nog in te voeren Omgevingswet gerealiseerd. </a:t>
            </a:r>
          </a:p>
          <a:p>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Het gaat voor </a:t>
            </a:r>
            <a:r>
              <a:rPr lang="nl-NL" sz="1800" dirty="0">
                <a:solidFill>
                  <a:schemeClr val="tx1"/>
                </a:solidFill>
                <a:latin typeface="Arial" panose="020B0604020202020204" pitchFamily="34" charset="0"/>
                <a:ea typeface="Times New Roman" panose="02020603050405020304" pitchFamily="18" charset="0"/>
                <a:cs typeface="Arial" panose="020B0604020202020204" pitchFamily="34" charset="0"/>
              </a:rPr>
              <a:t>het </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onderzoek van de studenten om de handreiking die gaat over mogelijkheden, procesbeschrijvingen en tips voor proefnemingen </a:t>
            </a:r>
            <a:r>
              <a:rPr lang="nl-NL"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binnen de bestaande wettelijke ruimte </a:t>
            </a:r>
            <a:r>
              <a:rPr lang="nl-NL" sz="1800" u="sng"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tot de inwerkingtreding van de Omgevingswet</a:t>
            </a:r>
            <a:r>
              <a:rPr lang="nl-NL"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a:p>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Ook een versie voor na </a:t>
            </a:r>
            <a:r>
              <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2"/>
              </a:rPr>
              <a:t>de inwerkingtreding van de Omgevingswet per 1 januari 2024</a:t>
            </a:r>
            <a:endParaRPr lang="nl-NL"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1"/>
            <a:r>
              <a:rPr lang="nl-NL" sz="1800" dirty="0">
                <a:solidFill>
                  <a:schemeClr val="tx1"/>
                </a:solidFill>
                <a:latin typeface="Arial" panose="020B0604020202020204" pitchFamily="34" charset="0"/>
                <a:ea typeface="Times New Roman" panose="02020603050405020304" pitchFamily="18" charset="0"/>
                <a:cs typeface="Arial" panose="020B0604020202020204" pitchFamily="34" charset="0"/>
              </a:rPr>
              <a:t>Beide zijn te downloaden via: </a:t>
            </a:r>
            <a:r>
              <a:rPr lang="nl-NL" sz="1800" dirty="0">
                <a:solidFill>
                  <a:schemeClr val="tx1"/>
                </a:solidFill>
                <a:latin typeface="Arial" panose="020B0604020202020204" pitchFamily="34" charset="0"/>
                <a:ea typeface="Times New Roman" panose="02020603050405020304" pitchFamily="18" charset="0"/>
                <a:cs typeface="Arial" panose="020B0604020202020204" pitchFamily="34" charset="0"/>
                <a:hlinkClick r:id="rId3"/>
              </a:rPr>
              <a:t>https://www.afvalcirculair.nl/onderwerpen/afvalregelgeving/handreiking-proefnemingen-ce/</a:t>
            </a:r>
            <a:endParaRPr lang="nl-NL" sz="18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609585" lvl="1" indent="0">
              <a:buNone/>
            </a:pPr>
            <a:r>
              <a:rPr lang="nl-NL" sz="1800" dirty="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a:buFont typeface="Wingdings" pitchFamily="2" charset="2"/>
              <a:buChar char="Ø"/>
            </a:pPr>
            <a:r>
              <a:rPr lang="nl-NL" sz="1800" dirty="0">
                <a:solidFill>
                  <a:schemeClr val="tx1"/>
                </a:solidFill>
                <a:latin typeface="Arial" panose="020B0604020202020204" pitchFamily="34" charset="0"/>
                <a:cs typeface="Arial" panose="020B0604020202020204" pitchFamily="34" charset="0"/>
              </a:rPr>
              <a:t>Ervaringen?</a:t>
            </a:r>
            <a:endParaRPr lang="nl-NL" sz="1800" dirty="0">
              <a:solidFill>
                <a:schemeClr val="tx1"/>
              </a:solidFill>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Experimenteerruimte</a:t>
            </a:r>
          </a:p>
          <a:p>
            <a:endParaRPr lang="nl-NL" dirty="0">
              <a:latin typeface="Arial" charset="0"/>
            </a:endParaRPr>
          </a:p>
        </p:txBody>
      </p:sp>
      <p:pic>
        <p:nvPicPr>
          <p:cNvPr id="5" name="Afbeelding 4">
            <a:hlinkClick r:id="rId4"/>
            <a:extLst>
              <a:ext uri="{FF2B5EF4-FFF2-40B4-BE49-F238E27FC236}">
                <a16:creationId xmlns:a16="http://schemas.microsoft.com/office/drawing/2014/main" id="{15710B79-6282-784C-A9E1-C326A340C2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6968" y="466643"/>
            <a:ext cx="2322942" cy="1592875"/>
          </a:xfrm>
          <a:prstGeom prst="rect">
            <a:avLst/>
          </a:prstGeom>
        </p:spPr>
      </p:pic>
    </p:spTree>
    <p:extLst>
      <p:ext uri="{BB962C8B-B14F-4D97-AF65-F5344CB8AC3E}">
        <p14:creationId xmlns:p14="http://schemas.microsoft.com/office/powerpoint/2010/main" val="714601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Afsluiting</a:t>
            </a:r>
          </a:p>
        </p:txBody>
      </p:sp>
      <p:sp>
        <p:nvSpPr>
          <p:cNvPr id="13315"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Vragen/ opmerkingen?</a:t>
            </a:r>
          </a:p>
        </p:txBody>
      </p:sp>
      <p:sp>
        <p:nvSpPr>
          <p:cNvPr id="2" name="Tijdelijke aanduiding voor inhoud 1">
            <a:extLst>
              <a:ext uri="{FF2B5EF4-FFF2-40B4-BE49-F238E27FC236}">
                <a16:creationId xmlns:a16="http://schemas.microsoft.com/office/drawing/2014/main" id="{15212046-6D37-E14B-BD3E-1B283A15288A}"/>
              </a:ext>
            </a:extLst>
          </p:cNvPr>
          <p:cNvSpPr>
            <a:spLocks noGrp="1"/>
          </p:cNvSpPr>
          <p:nvPr>
            <p:ph idx="1"/>
          </p:nvPr>
        </p:nvSpPr>
        <p:spPr/>
        <p:txBody>
          <a:bodyPr>
            <a:normAutofit/>
          </a:bodyPr>
          <a:lstStyle/>
          <a:p>
            <a:pPr marL="0" indent="0">
              <a:buNone/>
            </a:pPr>
            <a:endParaRPr lang="nl-NL" dirty="0"/>
          </a:p>
          <a:p>
            <a:pPr marL="0" indent="0">
              <a:buNone/>
            </a:pPr>
            <a:r>
              <a:rPr lang="nl-NL" dirty="0" err="1"/>
              <a:t>m.moed@pl.hanze.nl</a:t>
            </a:r>
            <a:endParaRPr lang="nl-NL" dirty="0"/>
          </a:p>
          <a:p>
            <a:pPr>
              <a:buFontTx/>
              <a:buChar char="-"/>
            </a:pPr>
            <a:endParaRPr lang="nl-NL" dirty="0"/>
          </a:p>
          <a:p>
            <a:endParaRPr lang="nl-NL" dirty="0"/>
          </a:p>
        </p:txBody>
      </p:sp>
      <p:pic>
        <p:nvPicPr>
          <p:cNvPr id="5" name="Picture 2" descr="Vraag, Vraagteken, Reactie, Symbool">
            <a:extLst>
              <a:ext uri="{FF2B5EF4-FFF2-40B4-BE49-F238E27FC236}">
                <a16:creationId xmlns:a16="http://schemas.microsoft.com/office/drawing/2014/main" id="{C344D424-D7BA-6049-9184-C5D562A5CF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6458" y="2667159"/>
            <a:ext cx="2159000" cy="215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22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Bijlagen</a:t>
            </a:r>
          </a:p>
        </p:txBody>
      </p:sp>
      <p:sp>
        <p:nvSpPr>
          <p:cNvPr id="13315"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Overzicht</a:t>
            </a:r>
          </a:p>
        </p:txBody>
      </p:sp>
      <p:sp>
        <p:nvSpPr>
          <p:cNvPr id="2" name="Tijdelijke aanduiding voor inhoud 1">
            <a:extLst>
              <a:ext uri="{FF2B5EF4-FFF2-40B4-BE49-F238E27FC236}">
                <a16:creationId xmlns:a16="http://schemas.microsoft.com/office/drawing/2014/main" id="{15212046-6D37-E14B-BD3E-1B283A15288A}"/>
              </a:ext>
            </a:extLst>
          </p:cNvPr>
          <p:cNvSpPr>
            <a:spLocks noGrp="1"/>
          </p:cNvSpPr>
          <p:nvPr>
            <p:ph idx="1"/>
          </p:nvPr>
        </p:nvSpPr>
        <p:spPr/>
        <p:txBody>
          <a:bodyPr>
            <a:normAutofit fontScale="92500" lnSpcReduction="20000"/>
          </a:bodyPr>
          <a:lstStyle/>
          <a:p>
            <a:r>
              <a:rPr lang="nl-NL" sz="2000" dirty="0"/>
              <a:t>Meer over de Europese Green Deal zie o.a.: </a:t>
            </a:r>
            <a:r>
              <a:rPr lang="nl-NL" sz="2000" dirty="0">
                <a:hlinkClick r:id="rId2"/>
              </a:rPr>
              <a:t>https://commission.europa.eu/strategy-and-policy/priorities-2019-2024/european-green-deal_nl</a:t>
            </a:r>
            <a:endParaRPr lang="nl-NL" sz="2000" dirty="0"/>
          </a:p>
          <a:p>
            <a:r>
              <a:rPr lang="nl-NL" sz="2000" dirty="0"/>
              <a:t>Meer over fit </a:t>
            </a:r>
            <a:r>
              <a:rPr lang="nl-NL" sz="2000" dirty="0" err="1"/>
              <a:t>for</a:t>
            </a:r>
            <a:r>
              <a:rPr lang="nl-NL" sz="2000" dirty="0"/>
              <a:t> 55 zie o.a.: </a:t>
            </a:r>
            <a:r>
              <a:rPr lang="nl-NL" sz="2000" dirty="0">
                <a:hlinkClick r:id="rId3"/>
              </a:rPr>
              <a:t>https://www.consilium.europa.eu/nl/policies/green-deal/fit-for-55-the-eu-plan-for-a-green-transition/</a:t>
            </a:r>
            <a:endParaRPr lang="nl-NL" sz="2000" dirty="0"/>
          </a:p>
          <a:p>
            <a:r>
              <a:rPr lang="nl-NL" sz="2000" dirty="0"/>
              <a:t>Meer over het nieuwe actieplan circulaire economie zie o.a.: </a:t>
            </a:r>
            <a:r>
              <a:rPr lang="nl-NL" sz="2000" dirty="0">
                <a:hlinkClick r:id="rId4"/>
              </a:rPr>
              <a:t>https://eur-lex.europa.eu/legal-content/NL/TXT/HTML/?uri=CELEX:52020DC0098&amp;from=PT</a:t>
            </a:r>
            <a:r>
              <a:rPr lang="nl-NL" sz="2000" dirty="0"/>
              <a:t> </a:t>
            </a:r>
          </a:p>
          <a:p>
            <a:r>
              <a:rPr lang="nl-NL" sz="2000" dirty="0"/>
              <a:t>Meer over het wetsvoorstel verantwoord en duurzaam internationaal ondernemen zie o.a.: </a:t>
            </a:r>
            <a:r>
              <a:rPr lang="nl-NL" sz="2000" dirty="0">
                <a:hlinkClick r:id="rId5"/>
              </a:rPr>
              <a:t>https://www.tweedekamer.nl/kamerstukken/wetsvoorstellen/detail?id=2021Z04465&amp;dossier=35761</a:t>
            </a:r>
            <a:r>
              <a:rPr lang="nl-NL" sz="2000" dirty="0"/>
              <a:t> en </a:t>
            </a:r>
            <a:r>
              <a:rPr lang="nl-NL" sz="2000" dirty="0">
                <a:hlinkClick r:id="rId6"/>
              </a:rPr>
              <a:t>https://nos.nl/artikel/2458887-boskalis-dreigt-met-vertrek-uit-nederland-nieuwe-wet-maakt-ondernemen-onzeker</a:t>
            </a:r>
            <a:r>
              <a:rPr lang="nl-NL" sz="2000" dirty="0"/>
              <a:t> </a:t>
            </a:r>
          </a:p>
          <a:p>
            <a:r>
              <a:rPr lang="nl-NL" sz="2000" dirty="0"/>
              <a:t>Meer over de Europese klimaatwet zie o.a.: </a:t>
            </a:r>
            <a:r>
              <a:rPr lang="nl-NL" sz="2000" dirty="0">
                <a:hlinkClick r:id="rId7"/>
              </a:rPr>
              <a:t>https://europadecentraal.nl/europese-klimaatwet-aangenomen-europa-legt-klimaatdoelstellingen-2030-2050-vast/</a:t>
            </a:r>
            <a:r>
              <a:rPr lang="nl-NL" sz="2000" dirty="0"/>
              <a:t> en </a:t>
            </a:r>
            <a:r>
              <a:rPr lang="nl-NL" sz="2000" dirty="0">
                <a:hlinkClick r:id="rId8"/>
              </a:rPr>
              <a:t>https://ecer.minbuza.nl/-/europese-klimaatwet-definitief-vastgesteld</a:t>
            </a:r>
            <a:r>
              <a:rPr lang="nl-NL" sz="2000" dirty="0"/>
              <a:t> </a:t>
            </a:r>
          </a:p>
          <a:p>
            <a:r>
              <a:rPr lang="nl-NL" sz="2000" dirty="0"/>
              <a:t>Meer over </a:t>
            </a:r>
            <a:r>
              <a:rPr lang="nl-NL" sz="2000" dirty="0" err="1"/>
              <a:t>the</a:t>
            </a:r>
            <a:r>
              <a:rPr lang="nl-NL" sz="2000" dirty="0"/>
              <a:t> </a:t>
            </a:r>
            <a:r>
              <a:rPr lang="nl-NL" sz="2000" dirty="0" err="1"/>
              <a:t>sustainable</a:t>
            </a:r>
            <a:r>
              <a:rPr lang="nl-NL" sz="2000" dirty="0"/>
              <a:t> </a:t>
            </a:r>
            <a:r>
              <a:rPr lang="nl-NL" sz="2000" dirty="0" err="1"/>
              <a:t>products</a:t>
            </a:r>
            <a:r>
              <a:rPr lang="nl-NL" sz="2000" dirty="0"/>
              <a:t> </a:t>
            </a:r>
            <a:r>
              <a:rPr lang="nl-NL" sz="2000" dirty="0" err="1"/>
              <a:t>inititative</a:t>
            </a:r>
            <a:r>
              <a:rPr lang="nl-NL" sz="2000" dirty="0"/>
              <a:t> zie o.a.: </a:t>
            </a:r>
            <a:r>
              <a:rPr lang="nl-NL" sz="2000" dirty="0">
                <a:hlinkClick r:id="rId9"/>
              </a:rPr>
              <a:t>https://ec.europa.eu/info/law/better-regulation/have-your-say/initiatives/12567-Duurzame-producten_nl</a:t>
            </a:r>
            <a:r>
              <a:rPr lang="nl-NL" sz="2000" dirty="0"/>
              <a:t> </a:t>
            </a:r>
          </a:p>
          <a:p>
            <a:pPr>
              <a:buFontTx/>
              <a:buChar char="-"/>
            </a:pPr>
            <a:endParaRPr lang="nl-NL" dirty="0"/>
          </a:p>
          <a:p>
            <a:endParaRPr lang="nl-NL" dirty="0"/>
          </a:p>
        </p:txBody>
      </p:sp>
    </p:spTree>
    <p:extLst>
      <p:ext uri="{BB962C8B-B14F-4D97-AF65-F5344CB8AC3E}">
        <p14:creationId xmlns:p14="http://schemas.microsoft.com/office/powerpoint/2010/main" val="261943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r>
              <a:rPr lang="nl-NL" sz="2200" dirty="0">
                <a:solidFill>
                  <a:schemeClr val="tx1"/>
                </a:solidFill>
                <a:latin typeface="Arial" charset="0"/>
              </a:rPr>
              <a:t>(korte) Introductie</a:t>
            </a:r>
          </a:p>
          <a:p>
            <a:pPr>
              <a:buFont typeface="Arial" charset="0"/>
              <a:buChar char="•"/>
            </a:pPr>
            <a:endParaRPr lang="nl-NL" sz="2200" dirty="0">
              <a:solidFill>
                <a:schemeClr val="tx1"/>
              </a:solidFill>
              <a:latin typeface="Arial" charset="0"/>
            </a:endParaRPr>
          </a:p>
          <a:p>
            <a:pPr>
              <a:buFont typeface="Arial" charset="0"/>
              <a:buChar char="•"/>
            </a:pPr>
            <a:r>
              <a:rPr lang="nl-NL" sz="2200" dirty="0">
                <a:solidFill>
                  <a:schemeClr val="tx1"/>
                </a:solidFill>
                <a:latin typeface="Arial" charset="0"/>
              </a:rPr>
              <a:t>Relatie circulaire economie vs. wet- en regelgeving</a:t>
            </a:r>
          </a:p>
          <a:p>
            <a:pPr lvl="1">
              <a:buFont typeface="Arial" charset="0"/>
              <a:buChar char="•"/>
            </a:pPr>
            <a:r>
              <a:rPr lang="nl-NL" sz="1800" dirty="0">
                <a:solidFill>
                  <a:schemeClr val="tx1"/>
                </a:solidFill>
                <a:latin typeface="Arial" charset="0"/>
              </a:rPr>
              <a:t>Bepaalde ontwikkelingen</a:t>
            </a:r>
          </a:p>
          <a:p>
            <a:pPr lvl="1">
              <a:buFont typeface="Arial" charset="0"/>
              <a:buChar char="•"/>
            </a:pPr>
            <a:r>
              <a:rPr lang="nl-NL" sz="1800" dirty="0">
                <a:solidFill>
                  <a:schemeClr val="tx1"/>
                </a:solidFill>
                <a:latin typeface="Arial" charset="0"/>
              </a:rPr>
              <a:t>Belemmerend/ stimulerend</a:t>
            </a:r>
          </a:p>
          <a:p>
            <a:pPr lvl="1">
              <a:buFont typeface="Arial" charset="0"/>
              <a:buChar char="•"/>
            </a:pPr>
            <a:endParaRPr lang="nl-NL" sz="1800" dirty="0">
              <a:solidFill>
                <a:schemeClr val="tx1"/>
              </a:solidFill>
              <a:latin typeface="Arial" charset="0"/>
            </a:endParaRPr>
          </a:p>
          <a:p>
            <a:pPr>
              <a:buFont typeface="Arial" charset="0"/>
              <a:buChar char="•"/>
            </a:pPr>
            <a:r>
              <a:rPr lang="nl-NL" dirty="0">
                <a:solidFill>
                  <a:schemeClr val="tx1"/>
                </a:solidFill>
                <a:latin typeface="Arial" charset="0"/>
              </a:rPr>
              <a:t>Studentenprojecten</a:t>
            </a:r>
          </a:p>
          <a:p>
            <a:pPr lvl="1">
              <a:buFont typeface="Arial" charset="0"/>
              <a:buChar char="•"/>
            </a:pPr>
            <a:r>
              <a:rPr lang="nl-NL" sz="1800" dirty="0">
                <a:solidFill>
                  <a:schemeClr val="tx1"/>
                </a:solidFill>
                <a:latin typeface="Arial" charset="0"/>
              </a:rPr>
              <a:t>Reeds afgeronde</a:t>
            </a:r>
          </a:p>
          <a:p>
            <a:pPr lvl="1">
              <a:buFont typeface="Arial" charset="0"/>
              <a:buChar char="•"/>
            </a:pPr>
            <a:r>
              <a:rPr lang="nl-NL" sz="1800" dirty="0">
                <a:solidFill>
                  <a:schemeClr val="tx1"/>
                </a:solidFill>
                <a:latin typeface="Arial" charset="0"/>
              </a:rPr>
              <a:t>Huidige derdejaars studenten: experimenteerwetgeving</a:t>
            </a:r>
          </a:p>
          <a:p>
            <a:pPr lvl="1">
              <a:buFont typeface="Arial" charset="0"/>
              <a:buChar char="•"/>
            </a:pPr>
            <a:endParaRPr lang="nl-NL" sz="2000" dirty="0">
              <a:solidFill>
                <a:schemeClr val="tx1"/>
              </a:solidFill>
              <a:latin typeface="Arial" charset="0"/>
            </a:endParaRPr>
          </a:p>
          <a:p>
            <a:pPr>
              <a:buFont typeface="Arial" charset="0"/>
              <a:buChar char="•"/>
            </a:pPr>
            <a:r>
              <a:rPr lang="nl-NL" dirty="0">
                <a:solidFill>
                  <a:schemeClr val="tx1"/>
                </a:solidFill>
                <a:latin typeface="Arial" charset="0"/>
              </a:rPr>
              <a:t>Vragen/ opmerkingen?</a:t>
            </a:r>
          </a:p>
          <a:p>
            <a:pPr>
              <a:buFont typeface="Arial" charset="0"/>
              <a:buChar char="•"/>
            </a:pPr>
            <a:endParaRPr lang="nl-NL" sz="2100" dirty="0">
              <a:solidFill>
                <a:schemeClr val="tx1"/>
              </a:solidFill>
              <a:latin typeface="Arial" charset="0"/>
            </a:endParaRPr>
          </a:p>
          <a:p>
            <a:pPr lvl="2"/>
            <a:endParaRPr lang="nl-NL" sz="2100" dirty="0">
              <a:solidFill>
                <a:schemeClr val="tx1"/>
              </a:solidFill>
              <a:latin typeface="Arial" charset="0"/>
            </a:endParaRPr>
          </a:p>
          <a:p>
            <a:pPr>
              <a:buFont typeface="Arial" charset="0"/>
              <a:buChar char="•"/>
            </a:pPr>
            <a:endParaRPr lang="nl-NL" sz="2300" dirty="0">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Overzicht</a:t>
            </a:r>
          </a:p>
        </p:txBody>
      </p:sp>
      <p:pic>
        <p:nvPicPr>
          <p:cNvPr id="5" name="Picture 2" descr="Circulaire economie soms werkt het dus wel om in kringetjes te denken">
            <a:extLst>
              <a:ext uri="{FF2B5EF4-FFF2-40B4-BE49-F238E27FC236}">
                <a16:creationId xmlns:a16="http://schemas.microsoft.com/office/drawing/2014/main" id="{57EFAA2A-9204-8E42-81C7-E22D9FE85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798" y="1196093"/>
            <a:ext cx="2075943" cy="29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446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Bijlagen</a:t>
            </a:r>
          </a:p>
        </p:txBody>
      </p:sp>
      <p:sp>
        <p:nvSpPr>
          <p:cNvPr id="13315"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Overzicht</a:t>
            </a:r>
          </a:p>
        </p:txBody>
      </p:sp>
      <p:sp>
        <p:nvSpPr>
          <p:cNvPr id="2" name="Tijdelijke aanduiding voor inhoud 1">
            <a:extLst>
              <a:ext uri="{FF2B5EF4-FFF2-40B4-BE49-F238E27FC236}">
                <a16:creationId xmlns:a16="http://schemas.microsoft.com/office/drawing/2014/main" id="{15212046-6D37-E14B-BD3E-1B283A15288A}"/>
              </a:ext>
            </a:extLst>
          </p:cNvPr>
          <p:cNvSpPr>
            <a:spLocks noGrp="1"/>
          </p:cNvSpPr>
          <p:nvPr>
            <p:ph idx="1"/>
          </p:nvPr>
        </p:nvSpPr>
        <p:spPr/>
        <p:txBody>
          <a:bodyPr>
            <a:normAutofit lnSpcReduction="10000"/>
          </a:bodyPr>
          <a:lstStyle/>
          <a:p>
            <a:pPr marL="0" indent="0">
              <a:buNone/>
            </a:pPr>
            <a:r>
              <a:rPr lang="nl-NL" sz="2000" dirty="0">
                <a:hlinkClick r:id="rId2">
                  <a:extLst>
                    <a:ext uri="{A12FA001-AC4F-418D-AE19-62706E023703}">
                      <ahyp:hlinkClr xmlns:ahyp="http://schemas.microsoft.com/office/drawing/2018/hyperlinkcolor" val="tx"/>
                    </a:ext>
                  </a:extLst>
                </a:hlinkClick>
              </a:rPr>
              <a:t>ACM</a:t>
            </a:r>
          </a:p>
          <a:p>
            <a:pPr>
              <a:buFontTx/>
              <a:buChar char="-"/>
            </a:pPr>
            <a:r>
              <a:rPr lang="nl-NL" sz="2000" dirty="0">
                <a:solidFill>
                  <a:srgbClr val="EE7F00"/>
                </a:solidFill>
                <a:hlinkClick r:id="rId2">
                  <a:extLst>
                    <a:ext uri="{A12FA001-AC4F-418D-AE19-62706E023703}">
                      <ahyp:hlinkClr xmlns:ahyp="http://schemas.microsoft.com/office/drawing/2018/hyperlinkcolor" val="tx"/>
                    </a:ext>
                  </a:extLst>
                </a:hlinkClick>
              </a:rPr>
              <a:t>https://www.acm.nl/nl/publicaties/consumenten-vinden-claims-over-co2-compensatie-onduidelijk</a:t>
            </a:r>
            <a:endParaRPr lang="nl-NL" sz="2000" dirty="0"/>
          </a:p>
          <a:p>
            <a:pPr>
              <a:buFontTx/>
              <a:buChar char="-"/>
            </a:pPr>
            <a:r>
              <a:rPr lang="nl-NL" sz="2000" dirty="0">
                <a:hlinkClick r:id="rId3"/>
              </a:rPr>
              <a:t>https://www.acm.nl/nl/publicaties/acm-vervolgt-actie-tegen-misleidende-duurzaamheidsclaims-de-energiesector</a:t>
            </a:r>
            <a:endParaRPr lang="nl-NL" sz="2000" dirty="0"/>
          </a:p>
          <a:p>
            <a:pPr>
              <a:buFontTx/>
              <a:buChar char="-"/>
            </a:pPr>
            <a:r>
              <a:rPr lang="nl-NL" sz="2000" dirty="0">
                <a:hlinkClick r:id="rId4"/>
              </a:rPr>
              <a:t>https://www.acm.nl/nl/publicaties/acm-start-onderzoeken-naar-misleidende-duurzaamheidsclaims-drie-sectoren</a:t>
            </a:r>
            <a:endParaRPr lang="nl-NL" sz="2000" dirty="0"/>
          </a:p>
          <a:p>
            <a:pPr>
              <a:buFontTx/>
              <a:buChar char="-"/>
            </a:pPr>
            <a:r>
              <a:rPr lang="nl-NL" sz="2000" dirty="0">
                <a:hlinkClick r:id="rId5"/>
              </a:rPr>
              <a:t>https://www.acm.nl/nl/publicaties/leidraad-duurzaamheidsclaims</a:t>
            </a:r>
            <a:endParaRPr lang="nl-NL" sz="2000" dirty="0"/>
          </a:p>
          <a:p>
            <a:pPr marL="0" indent="0">
              <a:buNone/>
            </a:pPr>
            <a:endParaRPr lang="nl-NL" sz="2000" dirty="0"/>
          </a:p>
          <a:p>
            <a:pPr marL="0" indent="0">
              <a:buNone/>
            </a:pPr>
            <a:r>
              <a:rPr lang="nl-NL" sz="2000" u="sng" dirty="0"/>
              <a:t>Afvalstoffen</a:t>
            </a:r>
          </a:p>
          <a:p>
            <a:pPr>
              <a:buFontTx/>
              <a:buChar char="-"/>
            </a:pPr>
            <a:r>
              <a:rPr lang="nl-NL" sz="2000" dirty="0">
                <a:hlinkClick r:id="rId6"/>
              </a:rPr>
              <a:t>https://www.afvalcirculair.nl/onderwerpen/afval/toetsing-afval/</a:t>
            </a:r>
            <a:r>
              <a:rPr lang="nl-NL" sz="2000" dirty="0"/>
              <a:t> </a:t>
            </a:r>
          </a:p>
          <a:p>
            <a:pPr>
              <a:buFontTx/>
              <a:buChar char="-"/>
            </a:pPr>
            <a:r>
              <a:rPr lang="nl-NL" sz="2000" dirty="0">
                <a:hlinkClick r:id="rId7"/>
              </a:rPr>
              <a:t>https://www.afvalcirculair.nl/onderwerpen/afval/</a:t>
            </a:r>
            <a:r>
              <a:rPr lang="nl-NL" sz="2000" dirty="0"/>
              <a:t> </a:t>
            </a:r>
          </a:p>
          <a:p>
            <a:pPr>
              <a:buFontTx/>
              <a:buChar char="-"/>
            </a:pPr>
            <a:endParaRPr lang="nl-NL" dirty="0"/>
          </a:p>
          <a:p>
            <a:endParaRPr lang="nl-NL" dirty="0"/>
          </a:p>
        </p:txBody>
      </p:sp>
    </p:spTree>
    <p:extLst>
      <p:ext uri="{BB962C8B-B14F-4D97-AF65-F5344CB8AC3E}">
        <p14:creationId xmlns:p14="http://schemas.microsoft.com/office/powerpoint/2010/main" val="1037417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2"/>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Bijlagen</a:t>
            </a:r>
          </a:p>
        </p:txBody>
      </p:sp>
      <p:sp>
        <p:nvSpPr>
          <p:cNvPr id="13315"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Overzicht</a:t>
            </a:r>
          </a:p>
        </p:txBody>
      </p:sp>
      <p:sp>
        <p:nvSpPr>
          <p:cNvPr id="2" name="Tijdelijke aanduiding voor inhoud 1">
            <a:extLst>
              <a:ext uri="{FF2B5EF4-FFF2-40B4-BE49-F238E27FC236}">
                <a16:creationId xmlns:a16="http://schemas.microsoft.com/office/drawing/2014/main" id="{15212046-6D37-E14B-BD3E-1B283A15288A}"/>
              </a:ext>
            </a:extLst>
          </p:cNvPr>
          <p:cNvSpPr>
            <a:spLocks noGrp="1"/>
          </p:cNvSpPr>
          <p:nvPr>
            <p:ph idx="1"/>
          </p:nvPr>
        </p:nvSpPr>
        <p:spPr/>
        <p:txBody>
          <a:bodyPr>
            <a:normAutofit/>
          </a:bodyPr>
          <a:lstStyle/>
          <a:p>
            <a:pPr marL="0" indent="0">
              <a:buNone/>
            </a:pPr>
            <a:endParaRPr lang="nl-NL" sz="2000" dirty="0"/>
          </a:p>
          <a:p>
            <a:pPr marL="0" indent="0">
              <a:buNone/>
            </a:pPr>
            <a:r>
              <a:rPr lang="nl-NL" sz="2000" dirty="0"/>
              <a:t>Omgevingswet</a:t>
            </a:r>
            <a:endParaRPr lang="nl-NL" sz="2000" dirty="0">
              <a:hlinkClick r:id="rId2">
                <a:extLst>
                  <a:ext uri="{A12FA001-AC4F-418D-AE19-62706E023703}">
                    <ahyp:hlinkClr xmlns:ahyp="http://schemas.microsoft.com/office/drawing/2018/hyperlinkcolor" val="tx"/>
                  </a:ext>
                </a:extLst>
              </a:hlinkClick>
            </a:endParaRPr>
          </a:p>
          <a:p>
            <a:r>
              <a:rPr lang="nl-NL" sz="2000" dirty="0">
                <a:solidFill>
                  <a:srgbClr val="EE7F00"/>
                </a:solidFill>
                <a:hlinkClick r:id="rId2">
                  <a:extLst>
                    <a:ext uri="{A12FA001-AC4F-418D-AE19-62706E023703}">
                      <ahyp:hlinkClr xmlns:ahyp="http://schemas.microsoft.com/office/drawing/2018/hyperlinkcolor" val="tx"/>
                    </a:ext>
                  </a:extLst>
                </a:hlinkClick>
              </a:rPr>
              <a:t>https://www.eerstekamer.nl/nieuws/20230314/omgevingswet_gaat_in_op_1_januari</a:t>
            </a:r>
            <a:r>
              <a:rPr lang="nl-NL" sz="2000" dirty="0"/>
              <a:t> </a:t>
            </a:r>
          </a:p>
          <a:p>
            <a:endParaRPr lang="nl-NL" sz="2000" dirty="0"/>
          </a:p>
          <a:p>
            <a:pPr marL="0" indent="0">
              <a:buNone/>
            </a:pPr>
            <a:r>
              <a:rPr lang="nl-NL" sz="2000" dirty="0"/>
              <a:t>Statiegeld</a:t>
            </a:r>
          </a:p>
          <a:p>
            <a:r>
              <a:rPr lang="nl-NL" sz="2000" dirty="0">
                <a:hlinkClick r:id="rId3"/>
              </a:rPr>
              <a:t>https://www.rijksoverheid.nl/actueel/nieuws/2023/03/27/statiegeld-op-blik-vanaf-1-april</a:t>
            </a:r>
            <a:r>
              <a:rPr lang="nl-NL" sz="2000" dirty="0"/>
              <a:t> </a:t>
            </a:r>
          </a:p>
          <a:p>
            <a:endParaRPr lang="nl-NL" sz="2000" dirty="0"/>
          </a:p>
          <a:p>
            <a:pPr marL="0" indent="0">
              <a:buNone/>
            </a:pPr>
            <a:r>
              <a:rPr lang="nl-NL" sz="2000" dirty="0"/>
              <a:t>Taxonomieverordening</a:t>
            </a:r>
          </a:p>
          <a:p>
            <a:r>
              <a:rPr lang="nl-NL" sz="2000" dirty="0">
                <a:hlinkClick r:id="rId4"/>
              </a:rPr>
              <a:t>https://eur-lex.europa.eu/legal-content/NL/TXT/HTML/?uri=PI_COM:C(2021)2800&amp;from=EN</a:t>
            </a:r>
            <a:r>
              <a:rPr lang="nl-NL" sz="2000" dirty="0"/>
              <a:t> </a:t>
            </a:r>
          </a:p>
          <a:p>
            <a:pPr marL="609585" lvl="1" indent="0">
              <a:buNone/>
            </a:pPr>
            <a:endParaRPr lang="nl-NL" sz="2000" dirty="0"/>
          </a:p>
        </p:txBody>
      </p:sp>
    </p:spTree>
    <p:extLst>
      <p:ext uri="{BB962C8B-B14F-4D97-AF65-F5344CB8AC3E}">
        <p14:creationId xmlns:p14="http://schemas.microsoft.com/office/powerpoint/2010/main" val="3455190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lnSpcReduction="10000"/>
          </a:bodyPr>
          <a:lstStyle/>
          <a:p>
            <a:pPr lvl="2"/>
            <a:endParaRPr lang="nl-NL" sz="2100" dirty="0">
              <a:solidFill>
                <a:schemeClr val="tx1"/>
              </a:solidFill>
              <a:latin typeface="Arial" charset="0"/>
            </a:endParaRPr>
          </a:p>
          <a:p>
            <a:pPr>
              <a:buFont typeface="Arial" charset="0"/>
              <a:buChar char="•"/>
            </a:pPr>
            <a:r>
              <a:rPr lang="nl-NL" sz="2300" dirty="0">
                <a:solidFill>
                  <a:schemeClr val="tx1"/>
                </a:solidFill>
                <a:latin typeface="Arial" charset="0"/>
              </a:rPr>
              <a:t>Lectoraat </a:t>
            </a:r>
            <a:r>
              <a:rPr lang="nl-NL" sz="2300" dirty="0" err="1">
                <a:solidFill>
                  <a:schemeClr val="tx1"/>
                </a:solidFill>
                <a:latin typeface="Arial" charset="0"/>
              </a:rPr>
              <a:t>Circular</a:t>
            </a:r>
            <a:r>
              <a:rPr lang="nl-NL" sz="2300" dirty="0">
                <a:solidFill>
                  <a:schemeClr val="tx1"/>
                </a:solidFill>
                <a:latin typeface="Arial" charset="0"/>
              </a:rPr>
              <a:t> </a:t>
            </a:r>
            <a:r>
              <a:rPr lang="nl-NL" sz="2300" dirty="0" err="1">
                <a:solidFill>
                  <a:schemeClr val="tx1"/>
                </a:solidFill>
                <a:latin typeface="Arial" charset="0"/>
              </a:rPr>
              <a:t>Industry</a:t>
            </a:r>
            <a:endParaRPr lang="nl-NL" sz="2300" dirty="0">
              <a:solidFill>
                <a:schemeClr val="tx1"/>
              </a:solidFill>
              <a:latin typeface="Arial" charset="0"/>
            </a:endParaRPr>
          </a:p>
          <a:p>
            <a:pPr lvl="1">
              <a:buFont typeface="Arial" charset="0"/>
              <a:buChar char="•"/>
            </a:pPr>
            <a:r>
              <a:rPr lang="nl-NL" sz="2300" dirty="0">
                <a:solidFill>
                  <a:schemeClr val="tx1"/>
                </a:solidFill>
                <a:latin typeface="Arial" charset="0"/>
              </a:rPr>
              <a:t>Juridische onderzoekslijn (Duurzaamheid en recht)</a:t>
            </a:r>
          </a:p>
          <a:p>
            <a:pPr lvl="2"/>
            <a:r>
              <a:rPr lang="nl-NL" sz="1800" dirty="0">
                <a:solidFill>
                  <a:schemeClr val="tx1"/>
                </a:solidFill>
                <a:latin typeface="Arial" charset="0"/>
              </a:rPr>
              <a:t>Klimaatrecht</a:t>
            </a:r>
          </a:p>
          <a:p>
            <a:pPr lvl="2"/>
            <a:r>
              <a:rPr lang="nl-NL" sz="1800" dirty="0">
                <a:solidFill>
                  <a:schemeClr val="tx1"/>
                </a:solidFill>
                <a:latin typeface="Arial" charset="0"/>
              </a:rPr>
              <a:t>Toepassing van het recht in de transitie naar een circulaire economie</a:t>
            </a:r>
          </a:p>
          <a:p>
            <a:pPr lvl="3"/>
            <a:r>
              <a:rPr lang="nl-NL" sz="1800" dirty="0">
                <a:solidFill>
                  <a:schemeClr val="tx1"/>
                </a:solidFill>
                <a:latin typeface="Arial" charset="0"/>
              </a:rPr>
              <a:t>Belemmerend/ stimulerend</a:t>
            </a:r>
          </a:p>
          <a:p>
            <a:pPr>
              <a:buFont typeface="Arial" charset="0"/>
              <a:buChar char="•"/>
            </a:pPr>
            <a:endParaRPr lang="nl-NL" sz="2300" dirty="0">
              <a:latin typeface="Arial" charset="0"/>
            </a:endParaRPr>
          </a:p>
          <a:p>
            <a:pPr>
              <a:buFont typeface="Arial" charset="0"/>
              <a:buChar char="•"/>
            </a:pPr>
            <a:r>
              <a:rPr lang="nl-NL" sz="2200" dirty="0">
                <a:solidFill>
                  <a:schemeClr val="tx1"/>
                </a:solidFill>
                <a:latin typeface="Arial" charset="0"/>
              </a:rPr>
              <a:t>Docent-onderzoeker (promotie)</a:t>
            </a:r>
          </a:p>
          <a:p>
            <a:pPr lvl="1">
              <a:buFont typeface="Arial" charset="0"/>
              <a:buChar char="•"/>
            </a:pPr>
            <a:r>
              <a:rPr lang="nl-NL" sz="1800" dirty="0">
                <a:solidFill>
                  <a:schemeClr val="tx1"/>
                </a:solidFill>
                <a:latin typeface="Arial" charset="0"/>
              </a:rPr>
              <a:t>Studentenprojecten</a:t>
            </a:r>
          </a:p>
          <a:p>
            <a:pPr lvl="2"/>
            <a:r>
              <a:rPr lang="nl-NL" sz="1800" dirty="0">
                <a:solidFill>
                  <a:schemeClr val="tx1"/>
                </a:solidFill>
                <a:latin typeface="Arial" charset="0"/>
              </a:rPr>
              <a:t>Tweede- derde en vierdejaarsstudenten</a:t>
            </a:r>
          </a:p>
          <a:p>
            <a:pPr lvl="1">
              <a:buFont typeface="Arial" charset="0"/>
              <a:buChar char="•"/>
            </a:pPr>
            <a:r>
              <a:rPr lang="nl-NL" sz="1800" dirty="0">
                <a:solidFill>
                  <a:schemeClr val="tx1"/>
                </a:solidFill>
                <a:latin typeface="Arial" charset="0"/>
              </a:rPr>
              <a:t>Komende periode</a:t>
            </a:r>
          </a:p>
          <a:p>
            <a:pPr lvl="2"/>
            <a:r>
              <a:rPr lang="nl-NL" sz="1800" dirty="0">
                <a:solidFill>
                  <a:schemeClr val="tx1"/>
                </a:solidFill>
                <a:latin typeface="Arial" charset="0"/>
              </a:rPr>
              <a:t>(vervolg) opzet van het juridisch platform circulaire economie</a:t>
            </a:r>
          </a:p>
          <a:p>
            <a:pPr marL="0" indent="0">
              <a:buNone/>
            </a:pPr>
            <a:endParaRPr lang="nl-NL" sz="2300" dirty="0">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(korte) Introductie</a:t>
            </a:r>
          </a:p>
        </p:txBody>
      </p:sp>
    </p:spTree>
    <p:extLst>
      <p:ext uri="{BB962C8B-B14F-4D97-AF65-F5344CB8AC3E}">
        <p14:creationId xmlns:p14="http://schemas.microsoft.com/office/powerpoint/2010/main" val="3141013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endParaRPr lang="nl-NL" sz="2000" dirty="0">
              <a:solidFill>
                <a:schemeClr val="tx1"/>
              </a:solidFill>
              <a:latin typeface="Arial" charset="0"/>
            </a:endParaRPr>
          </a:p>
          <a:p>
            <a:pPr marL="0" indent="0" algn="ctr">
              <a:buNone/>
            </a:pPr>
            <a:endParaRPr lang="nl-NL" sz="2000" dirty="0">
              <a:solidFill>
                <a:schemeClr val="tx1"/>
              </a:solidFill>
              <a:latin typeface="Arial" charset="0"/>
            </a:endParaRPr>
          </a:p>
          <a:p>
            <a:pPr marL="0" indent="0" algn="ctr">
              <a:buNone/>
            </a:pPr>
            <a:r>
              <a:rPr lang="nl-NL" sz="2000" i="1" dirty="0">
                <a:solidFill>
                  <a:schemeClr val="tx1"/>
                </a:solidFill>
                <a:latin typeface="Arial" charset="0"/>
              </a:rPr>
              <a:t>‘de beantwoording van juridische vragen is vaak afhankelijk van de specifieke context en is vaak ook erg sector specifiek’</a:t>
            </a:r>
          </a:p>
          <a:p>
            <a:pPr marL="0" indent="0" algn="ctr">
              <a:buNone/>
            </a:pPr>
            <a:endParaRPr lang="nl-NL" sz="2000" i="1" dirty="0">
              <a:solidFill>
                <a:schemeClr val="tx1"/>
              </a:solidFill>
              <a:latin typeface="Arial" charset="0"/>
            </a:endParaRPr>
          </a:p>
          <a:p>
            <a:pPr marL="0" indent="0" algn="ctr">
              <a:buNone/>
            </a:pPr>
            <a:r>
              <a:rPr lang="nl-NL" sz="2000" i="1" dirty="0">
                <a:solidFill>
                  <a:schemeClr val="tx1"/>
                </a:solidFill>
                <a:latin typeface="Arial" charset="0"/>
              </a:rPr>
              <a:t>‘omwille van de tijd kan nu slechts een selectie van de (aankomende) wet- en regelgeving en ontwikkelingen besproken worden’</a:t>
            </a:r>
          </a:p>
          <a:p>
            <a:pPr marL="0" indent="0" algn="ctr">
              <a:buNone/>
            </a:pPr>
            <a:endParaRPr lang="nl-NL" sz="2000" dirty="0">
              <a:solidFill>
                <a:schemeClr val="tx1"/>
              </a:solidFill>
              <a:latin typeface="Arial" charset="0"/>
            </a:endParaRPr>
          </a:p>
          <a:p>
            <a:pPr marL="0" indent="0" algn="ctr">
              <a:buNone/>
            </a:pPr>
            <a:endParaRPr lang="nl-NL" sz="2000" dirty="0">
              <a:solidFill>
                <a:schemeClr val="tx1"/>
              </a:solidFill>
              <a:latin typeface="Arial" charset="0"/>
            </a:endParaRPr>
          </a:p>
          <a:p>
            <a:pPr marL="0" indent="0" algn="ctr">
              <a:buNone/>
            </a:pPr>
            <a:endParaRPr lang="nl-NL" sz="2000" dirty="0">
              <a:solidFill>
                <a:schemeClr val="tx1"/>
              </a:solidFill>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Disclaimer</a:t>
            </a:r>
          </a:p>
        </p:txBody>
      </p:sp>
      <p:pic>
        <p:nvPicPr>
          <p:cNvPr id="5" name="Afbeelding 4">
            <a:extLst>
              <a:ext uri="{FF2B5EF4-FFF2-40B4-BE49-F238E27FC236}">
                <a16:creationId xmlns:a16="http://schemas.microsoft.com/office/drawing/2014/main" id="{77FF5583-3307-C6B7-56E6-14110A2D5E02}"/>
              </a:ext>
            </a:extLst>
          </p:cNvPr>
          <p:cNvPicPr>
            <a:picLocks noChangeAspect="1"/>
          </p:cNvPicPr>
          <p:nvPr/>
        </p:nvPicPr>
        <p:blipFill>
          <a:blip r:embed="rId2"/>
          <a:stretch>
            <a:fillRect/>
          </a:stretch>
        </p:blipFill>
        <p:spPr>
          <a:xfrm>
            <a:off x="9350975" y="708779"/>
            <a:ext cx="2026109" cy="1350739"/>
          </a:xfrm>
          <a:prstGeom prst="rect">
            <a:avLst/>
          </a:prstGeom>
        </p:spPr>
      </p:pic>
    </p:spTree>
    <p:extLst>
      <p:ext uri="{BB962C8B-B14F-4D97-AF65-F5344CB8AC3E}">
        <p14:creationId xmlns:p14="http://schemas.microsoft.com/office/powerpoint/2010/main" val="22596417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r>
              <a:rPr lang="nl-NL" sz="2300" dirty="0">
                <a:solidFill>
                  <a:schemeClr val="tx1"/>
                </a:solidFill>
                <a:latin typeface="Arial" charset="0"/>
              </a:rPr>
              <a:t>Belemmerende vs. stimulerende wetgeving</a:t>
            </a:r>
          </a:p>
          <a:p>
            <a:pPr marL="0" indent="0">
              <a:buNone/>
            </a:pPr>
            <a:endParaRPr lang="nl-NL" sz="2300" dirty="0">
              <a:solidFill>
                <a:schemeClr val="tx1"/>
              </a:solidFill>
              <a:latin typeface="Arial" charset="0"/>
            </a:endParaRPr>
          </a:p>
          <a:p>
            <a:pPr marL="0" indent="0">
              <a:buNone/>
            </a:pPr>
            <a:endParaRPr lang="nl-NL" sz="2300" dirty="0">
              <a:solidFill>
                <a:schemeClr val="tx1"/>
              </a:solidFill>
              <a:latin typeface="Arial" charset="0"/>
            </a:endParaRPr>
          </a:p>
          <a:p>
            <a:r>
              <a:rPr lang="nl-NL" sz="2300" dirty="0">
                <a:solidFill>
                  <a:schemeClr val="tx1"/>
                </a:solidFill>
                <a:latin typeface="Arial" charset="0"/>
              </a:rPr>
              <a:t>Bepaalde ontwikkelingen</a:t>
            </a:r>
          </a:p>
          <a:p>
            <a:endParaRPr lang="nl-NL" sz="2300" dirty="0">
              <a:solidFill>
                <a:schemeClr val="tx1"/>
              </a:solidFill>
              <a:latin typeface="Arial" charset="0"/>
            </a:endParaRPr>
          </a:p>
          <a:p>
            <a:endParaRPr lang="nl-NL" sz="2300" dirty="0">
              <a:solidFill>
                <a:schemeClr val="tx1"/>
              </a:solidFill>
              <a:latin typeface="Arial" charset="0"/>
            </a:endParaRPr>
          </a:p>
          <a:p>
            <a:r>
              <a:rPr lang="nl-NL" sz="2300" dirty="0">
                <a:solidFill>
                  <a:schemeClr val="tx1"/>
                </a:solidFill>
                <a:latin typeface="Arial" charset="0"/>
              </a:rPr>
              <a:t>Experimenteerwetgeving</a:t>
            </a: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2516471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a:bodyPr>
          <a:lstStyle/>
          <a:p>
            <a:pPr marL="0" indent="0">
              <a:buNone/>
            </a:pPr>
            <a:r>
              <a:rPr lang="nl-NL" sz="2400" dirty="0">
                <a:solidFill>
                  <a:schemeClr val="tx1"/>
                </a:solidFill>
                <a:latin typeface="Arial" charset="0"/>
              </a:rPr>
              <a:t>Bepaalde ontwikkelingen, o.a.:</a:t>
            </a:r>
          </a:p>
          <a:p>
            <a:pPr marL="0" indent="0">
              <a:buNone/>
            </a:pPr>
            <a:endParaRPr lang="nl-NL" sz="2300" dirty="0">
              <a:latin typeface="Arial" charset="0"/>
            </a:endParaRPr>
          </a:p>
          <a:p>
            <a:pPr marL="76199" indent="0" algn="ctr">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pic>
        <p:nvPicPr>
          <p:cNvPr id="2" name="Picture 2" descr="Wat is de definitie van circulaire economie? – Kenniskaarten – het Groene  Brein">
            <a:extLst>
              <a:ext uri="{FF2B5EF4-FFF2-40B4-BE49-F238E27FC236}">
                <a16:creationId xmlns:a16="http://schemas.microsoft.com/office/drawing/2014/main" id="{82A3852F-A248-7C2D-D6D0-4897DAE798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2384" y="2612651"/>
            <a:ext cx="6502400" cy="34925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C2FEE5A3-F9E5-DB73-8C86-B3DDD5C22189}"/>
              </a:ext>
            </a:extLst>
          </p:cNvPr>
          <p:cNvSpPr txBox="1"/>
          <p:nvPr/>
        </p:nvSpPr>
        <p:spPr>
          <a:xfrm>
            <a:off x="5709041" y="6131859"/>
            <a:ext cx="1313180" cy="194925"/>
          </a:xfrm>
          <a:prstGeom prst="rect">
            <a:avLst/>
          </a:prstGeom>
          <a:noFill/>
        </p:spPr>
        <p:txBody>
          <a:bodyPr wrap="none" rtlCol="0">
            <a:spAutoFit/>
          </a:bodyPr>
          <a:lstStyle/>
          <a:p>
            <a:r>
              <a:rPr lang="nl-NL" sz="1000" dirty="0"/>
              <a:t>Afbeelding: Het Groene Brein</a:t>
            </a:r>
          </a:p>
        </p:txBody>
      </p:sp>
    </p:spTree>
    <p:extLst>
      <p:ext uri="{BB962C8B-B14F-4D97-AF65-F5344CB8AC3E}">
        <p14:creationId xmlns:p14="http://schemas.microsoft.com/office/powerpoint/2010/main" val="1643679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77500" lnSpcReduction="20000"/>
          </a:bodyPr>
          <a:lstStyle/>
          <a:p>
            <a:pPr marL="0" indent="0">
              <a:buNone/>
            </a:pPr>
            <a:r>
              <a:rPr lang="nl-NL" sz="2600" dirty="0">
                <a:solidFill>
                  <a:schemeClr val="tx1"/>
                </a:solidFill>
                <a:latin typeface="Arial" charset="0"/>
              </a:rPr>
              <a:t>Bepaalde ontwikkelingen, o.a.:</a:t>
            </a:r>
          </a:p>
          <a:p>
            <a:pPr marL="0" indent="0">
              <a:buNone/>
            </a:pPr>
            <a:endParaRPr lang="nl-NL" sz="2100" dirty="0">
              <a:solidFill>
                <a:schemeClr val="tx1"/>
              </a:solidFill>
              <a:latin typeface="Arial" charset="0"/>
            </a:endParaRPr>
          </a:p>
          <a:p>
            <a:r>
              <a:rPr lang="nl-NL" sz="2300" dirty="0">
                <a:solidFill>
                  <a:schemeClr val="tx1"/>
                </a:solidFill>
                <a:latin typeface="Arial" panose="020B0604020202020204" pitchFamily="34" charset="0"/>
                <a:cs typeface="Arial" panose="020B0604020202020204" pitchFamily="34" charset="0"/>
              </a:rPr>
              <a:t>Extended producer responsibillity (EPR)</a:t>
            </a:r>
          </a:p>
          <a:p>
            <a:pPr lvl="1"/>
            <a:r>
              <a:rPr lang="nl-NL" sz="1800" dirty="0">
                <a:solidFill>
                  <a:schemeClr val="tx1"/>
                </a:solidFill>
                <a:latin typeface="Arial" panose="020B0604020202020204" pitchFamily="34" charset="0"/>
                <a:cs typeface="Arial" panose="020B0604020202020204" pitchFamily="34" charset="0"/>
              </a:rPr>
              <a:t>Uitgebreide producentenverantwoordelijkheid (UPV)</a:t>
            </a:r>
          </a:p>
          <a:p>
            <a:pPr lvl="2"/>
            <a:r>
              <a:rPr lang="nl-NL" sz="1800" b="0" i="1" dirty="0">
                <a:solidFill>
                  <a:srgbClr val="000000"/>
                </a:solidFill>
                <a:effectLst/>
                <a:latin typeface="Arial" panose="020B0604020202020204" pitchFamily="34" charset="0"/>
                <a:cs typeface="Arial" panose="020B0604020202020204" pitchFamily="34" charset="0"/>
              </a:rPr>
              <a:t>‘Producenten en importeurs worden medeverantwoordelijk voor het afvalbeheer van de producten die door hen op de markt worden gebracht’</a:t>
            </a:r>
          </a:p>
          <a:p>
            <a:pPr lvl="2"/>
            <a:r>
              <a:rPr lang="nl-NL" sz="1800" i="1" dirty="0">
                <a:solidFill>
                  <a:schemeClr val="tx1"/>
                </a:solidFill>
              </a:rPr>
              <a:t>‘vervuiler betaalt’-principe</a:t>
            </a:r>
            <a:endParaRPr lang="nl-NL" sz="1800" b="0" i="1" dirty="0">
              <a:solidFill>
                <a:srgbClr val="000000"/>
              </a:solidFill>
              <a:effectLst/>
              <a:latin typeface="Arial" panose="020B0604020202020204" pitchFamily="34" charset="0"/>
              <a:cs typeface="Arial" panose="020B0604020202020204" pitchFamily="34" charset="0"/>
            </a:endParaRPr>
          </a:p>
          <a:p>
            <a:pPr lvl="3"/>
            <a:r>
              <a:rPr lang="nl-NL" sz="1600" dirty="0">
                <a:solidFill>
                  <a:srgbClr val="000000"/>
                </a:solidFill>
                <a:latin typeface="Arial" panose="020B0604020202020204" pitchFamily="34" charset="0"/>
                <a:cs typeface="Arial" panose="020B0604020202020204" pitchFamily="34" charset="0"/>
              </a:rPr>
              <a:t>Verpakkingen, auto’s, banden etc.</a:t>
            </a:r>
          </a:p>
          <a:p>
            <a:pPr lvl="3"/>
            <a:r>
              <a:rPr lang="nl-NL" sz="1600" dirty="0">
                <a:solidFill>
                  <a:srgbClr val="000000"/>
                </a:solidFill>
                <a:latin typeface="Arial" panose="020B0604020202020204" pitchFamily="34" charset="0"/>
                <a:cs typeface="Arial" panose="020B0604020202020204" pitchFamily="34" charset="0"/>
              </a:rPr>
              <a:t>Textiel (eigenlijk per 1 januari 2023, maar waarschijnlijk per 1 juli 2023)</a:t>
            </a:r>
          </a:p>
          <a:p>
            <a:pPr marL="2724089" lvl="4" indent="-285750"/>
            <a:r>
              <a:rPr lang="nl-NL" sz="1600" dirty="0">
                <a:solidFill>
                  <a:schemeClr val="tx1"/>
                </a:solidFill>
              </a:rPr>
              <a:t>Hoofddoel: ‘het verminderen van de milieudruk binnen de textielketen door een proces in gang te zetten dat naar een circulaire keten toewerkt. De UPV vergroot de circulariteit door producthergebruik en recycling te stimuleren, waardoor onder andere het gebruik van </a:t>
            </a:r>
            <a:r>
              <a:rPr lang="nl-NL" sz="1600" dirty="0" err="1">
                <a:solidFill>
                  <a:schemeClr val="tx1"/>
                </a:solidFill>
              </a:rPr>
              <a:t>virgin</a:t>
            </a:r>
            <a:r>
              <a:rPr lang="nl-NL" sz="1600" dirty="0">
                <a:solidFill>
                  <a:schemeClr val="tx1"/>
                </a:solidFill>
              </a:rPr>
              <a:t> materialen teruggebracht kan worden’</a:t>
            </a:r>
          </a:p>
          <a:p>
            <a:pPr marL="2724089" lvl="4" indent="-285750"/>
            <a:r>
              <a:rPr lang="nl-NL" sz="1600" dirty="0">
                <a:solidFill>
                  <a:schemeClr val="tx1"/>
                </a:solidFill>
              </a:rPr>
              <a:t>Maakt producenten van o.a. consumentenkleding verantwoordelijk voor de inzameling, recycling en afvalfase van de producten die zij op de markt brengen. Daarnaast moeten producenten dit logistieke systeem ook gaan betalen (verantwoordelijkheid kledinginzameling e.d. ligt nu bij gemeenten).</a:t>
            </a:r>
          </a:p>
          <a:p>
            <a:pPr marL="152397" indent="0">
              <a:buNone/>
            </a:pPr>
            <a:endParaRPr lang="nl-NL" sz="1600" dirty="0">
              <a:solidFill>
                <a:srgbClr val="000000"/>
              </a:solidFill>
              <a:latin typeface="Arial" panose="020B0604020202020204" pitchFamily="34" charset="0"/>
              <a:cs typeface="Arial" panose="020B0604020202020204" pitchFamily="34" charset="0"/>
            </a:endParaRPr>
          </a:p>
          <a:p>
            <a:r>
              <a:rPr lang="nl-NL" sz="2300" dirty="0">
                <a:solidFill>
                  <a:schemeClr val="tx1"/>
                </a:solidFill>
                <a:latin typeface="Arial" charset="0"/>
              </a:rPr>
              <a:t>Andere/ nieuwe businessmodellen</a:t>
            </a:r>
          </a:p>
          <a:p>
            <a:pPr lvl="1"/>
            <a:r>
              <a:rPr lang="nl-NL" sz="1800" dirty="0">
                <a:solidFill>
                  <a:schemeClr val="tx1"/>
                </a:solidFill>
                <a:latin typeface="Arial" charset="0"/>
              </a:rPr>
              <a:t>Product-as-a-service (PaaS)</a:t>
            </a:r>
          </a:p>
          <a:p>
            <a:pPr lvl="2"/>
            <a:r>
              <a:rPr lang="nl-NL" sz="1800" dirty="0">
                <a:solidFill>
                  <a:schemeClr val="tx1"/>
                </a:solidFill>
                <a:latin typeface="Arial" charset="0"/>
              </a:rPr>
              <a:t>Van eigendom naar gebruik</a:t>
            </a:r>
          </a:p>
          <a:p>
            <a:pPr marL="0" indent="0">
              <a:buNone/>
            </a:pPr>
            <a:endParaRPr lang="nl-NL" sz="2100" dirty="0">
              <a:solidFill>
                <a:schemeClr val="tx1"/>
              </a:solidFill>
              <a:latin typeface="Arial" charset="0"/>
            </a:endParaRPr>
          </a:p>
          <a:p>
            <a:pPr marL="0" indent="0">
              <a:buNone/>
            </a:pPr>
            <a:endParaRPr lang="nl-NL" sz="2300" dirty="0">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4051739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fontScale="92500" lnSpcReduction="20000"/>
          </a:bodyPr>
          <a:lstStyle/>
          <a:p>
            <a:pPr marL="0" indent="0">
              <a:buNone/>
            </a:pPr>
            <a:r>
              <a:rPr lang="nl-NL" sz="2200" dirty="0">
                <a:solidFill>
                  <a:schemeClr val="tx1"/>
                </a:solidFill>
                <a:latin typeface="Arial" charset="0"/>
              </a:rPr>
              <a:t>Bepaalde ontwikkelingen, o.a.:</a:t>
            </a:r>
          </a:p>
          <a:p>
            <a:pPr marL="0" indent="0">
              <a:buNone/>
            </a:pPr>
            <a:endParaRPr lang="nl-NL" sz="2000" dirty="0">
              <a:solidFill>
                <a:schemeClr val="tx1"/>
              </a:solidFill>
              <a:latin typeface="Arial" charset="0"/>
            </a:endParaRPr>
          </a:p>
          <a:p>
            <a:r>
              <a:rPr lang="nl-NL" sz="2000" dirty="0">
                <a:solidFill>
                  <a:srgbClr val="000000"/>
                </a:solidFill>
                <a:latin typeface="Arial" panose="020B0604020202020204" pitchFamily="34" charset="0"/>
                <a:cs typeface="Arial" panose="020B0604020202020204" pitchFamily="34" charset="0"/>
              </a:rPr>
              <a:t>Circulair productontwerp (</a:t>
            </a:r>
            <a:r>
              <a:rPr lang="nl-NL" sz="2000" dirty="0" err="1">
                <a:solidFill>
                  <a:srgbClr val="000000"/>
                </a:solidFill>
                <a:latin typeface="Arial" panose="020B0604020202020204" pitchFamily="34" charset="0"/>
                <a:cs typeface="Arial" panose="020B0604020202020204" pitchFamily="34" charset="0"/>
              </a:rPr>
              <a:t>eco</a:t>
            </a:r>
            <a:r>
              <a:rPr lang="nl-NL" sz="2000" dirty="0">
                <a:solidFill>
                  <a:srgbClr val="000000"/>
                </a:solidFill>
                <a:latin typeface="Arial" panose="020B0604020202020204" pitchFamily="34" charset="0"/>
                <a:cs typeface="Arial" panose="020B0604020202020204" pitchFamily="34" charset="0"/>
              </a:rPr>
              <a:t>-design)</a:t>
            </a:r>
          </a:p>
          <a:p>
            <a:pPr lvl="1"/>
            <a:r>
              <a:rPr lang="nl-NL" sz="1700" dirty="0">
                <a:solidFill>
                  <a:srgbClr val="000000"/>
                </a:solidFill>
                <a:latin typeface="Arial" panose="020B0604020202020204" pitchFamily="34" charset="0"/>
                <a:cs typeface="Arial" panose="020B0604020202020204" pitchFamily="34" charset="0"/>
              </a:rPr>
              <a:t>Zo ontwerpen dat het makkelijker hoogwaardig hergebruikt kan worden</a:t>
            </a:r>
          </a:p>
          <a:p>
            <a:pPr lvl="1"/>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Sustainable Products Initiative</a:t>
            </a:r>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(SPI), including </a:t>
            </a:r>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the proposal for the Ecodesign for Sustainable Products Regulation</a:t>
            </a:r>
            <a:r>
              <a:rPr lang="en-US" sz="17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(ESPR)</a:t>
            </a:r>
            <a:endParaRPr lang="nl-NL" sz="2000" dirty="0">
              <a:solidFill>
                <a:schemeClr val="tx1"/>
              </a:solidFill>
              <a:latin typeface="Arial" panose="020B0604020202020204" pitchFamily="34" charset="0"/>
              <a:cs typeface="Arial" panose="020B0604020202020204" pitchFamily="34" charset="0"/>
            </a:endParaRPr>
          </a:p>
          <a:p>
            <a:endParaRPr lang="nl-NL" sz="2000" dirty="0">
              <a:solidFill>
                <a:schemeClr val="tx1"/>
              </a:solidFill>
              <a:latin typeface="Arial" charset="0"/>
            </a:endParaRPr>
          </a:p>
          <a:p>
            <a:r>
              <a:rPr lang="nl-NL" sz="2000" dirty="0">
                <a:solidFill>
                  <a:schemeClr val="tx1"/>
                </a:solidFill>
                <a:latin typeface="Arial" charset="0"/>
              </a:rPr>
              <a:t>Milieuwetgeving</a:t>
            </a:r>
          </a:p>
          <a:p>
            <a:pPr lvl="1"/>
            <a:r>
              <a:rPr lang="nl-NL" sz="1800" dirty="0">
                <a:solidFill>
                  <a:schemeClr val="tx1"/>
                </a:solidFill>
                <a:latin typeface="Arial" charset="0"/>
              </a:rPr>
              <a:t>Afvalstoffenrecht</a:t>
            </a:r>
          </a:p>
          <a:p>
            <a:pPr lvl="2"/>
            <a:r>
              <a:rPr lang="nl-NL" sz="1800" dirty="0">
                <a:solidFill>
                  <a:schemeClr val="tx1"/>
                </a:solidFill>
                <a:latin typeface="Arial" charset="0"/>
                <a:hlinkClick r:id="rId4"/>
              </a:rPr>
              <a:t>Rechtsoordeel</a:t>
            </a:r>
            <a:endParaRPr lang="nl-NL" sz="1800" dirty="0">
              <a:solidFill>
                <a:schemeClr val="tx1"/>
              </a:solidFill>
              <a:latin typeface="Arial" charset="0"/>
            </a:endParaRPr>
          </a:p>
          <a:p>
            <a:pPr lvl="2"/>
            <a:r>
              <a:rPr lang="nl-NL" sz="1800" dirty="0">
                <a:solidFill>
                  <a:schemeClr val="tx1"/>
                </a:solidFill>
                <a:latin typeface="Arial" charset="0"/>
                <a:hlinkClick r:id="rId5"/>
              </a:rPr>
              <a:t>Problematiek</a:t>
            </a:r>
            <a:endParaRPr lang="nl-NL" sz="1800" dirty="0">
              <a:solidFill>
                <a:schemeClr val="tx1"/>
              </a:solidFill>
              <a:latin typeface="Arial" charset="0"/>
            </a:endParaRPr>
          </a:p>
          <a:p>
            <a:pPr lvl="1"/>
            <a:endParaRPr lang="nl-NL" sz="2000" dirty="0">
              <a:solidFill>
                <a:schemeClr val="tx1"/>
              </a:solidFill>
              <a:latin typeface="Arial" charset="0"/>
            </a:endParaRPr>
          </a:p>
          <a:p>
            <a:r>
              <a:rPr lang="nl-NL" sz="2000" dirty="0">
                <a:solidFill>
                  <a:schemeClr val="tx1"/>
                </a:solidFill>
                <a:latin typeface="Arial" charset="0"/>
              </a:rPr>
              <a:t>Inzameling en recycling, zie o.a.:</a:t>
            </a:r>
          </a:p>
          <a:p>
            <a:pPr lvl="1"/>
            <a:r>
              <a:rPr lang="nl-NL" sz="1800" dirty="0">
                <a:solidFill>
                  <a:schemeClr val="tx1"/>
                </a:solidFill>
                <a:latin typeface="Arial" charset="0"/>
                <a:hlinkClick r:id="rId6"/>
              </a:rPr>
              <a:t>Plastic flesjes (juli 2021)</a:t>
            </a:r>
            <a:endParaRPr lang="nl-NL" sz="1800" dirty="0">
              <a:solidFill>
                <a:schemeClr val="tx1"/>
              </a:solidFill>
              <a:latin typeface="Arial" charset="0"/>
            </a:endParaRPr>
          </a:p>
          <a:p>
            <a:pPr lvl="1"/>
            <a:r>
              <a:rPr lang="nl-NL" sz="1800" dirty="0">
                <a:solidFill>
                  <a:schemeClr val="tx1"/>
                </a:solidFill>
                <a:latin typeface="Arial" charset="0"/>
              </a:rPr>
              <a:t>Blikjes (april 2023)</a:t>
            </a: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spTree>
    <p:extLst>
      <p:ext uri="{BB962C8B-B14F-4D97-AF65-F5344CB8AC3E}">
        <p14:creationId xmlns:p14="http://schemas.microsoft.com/office/powerpoint/2010/main" val="2045119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el 1"/>
          <p:cNvSpPr>
            <a:spLocks noGrp="1"/>
          </p:cNvSpPr>
          <p:nvPr>
            <p:ph type="title"/>
          </p:nvPr>
        </p:nvSpPr>
        <p:spPr bwMode="auto">
          <a:xfrm>
            <a:off x="994833" y="861485"/>
            <a:ext cx="10382251" cy="6477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b" anchorCtr="0" compatLnSpc="1">
            <a:prstTxWarp prst="textNoShape">
              <a:avLst/>
            </a:prstTxWarp>
            <a:noAutofit/>
          </a:bodyPr>
          <a:lstStyle/>
          <a:p>
            <a:r>
              <a:rPr lang="nl-NL" dirty="0">
                <a:latin typeface="Arial" charset="0"/>
              </a:rPr>
              <a:t>Lezing 5 april 2023</a:t>
            </a:r>
          </a:p>
        </p:txBody>
      </p:sp>
      <p:sp>
        <p:nvSpPr>
          <p:cNvPr id="12290" name="Tijdelijke aanduiding voor inhoud 2"/>
          <p:cNvSpPr>
            <a:spLocks noGrp="1"/>
          </p:cNvSpPr>
          <p:nvPr>
            <p:ph idx="1"/>
          </p:nvPr>
        </p:nvSpPr>
        <p:spPr bwMode="auto">
          <a:xfrm>
            <a:off x="994834" y="2059518"/>
            <a:ext cx="10477500" cy="438431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rmAutofit lnSpcReduction="10000"/>
          </a:bodyPr>
          <a:lstStyle/>
          <a:p>
            <a:pPr marL="0" indent="0">
              <a:buNone/>
            </a:pPr>
            <a:r>
              <a:rPr lang="nl-NL" sz="2000" dirty="0">
                <a:solidFill>
                  <a:schemeClr val="tx1"/>
                </a:solidFill>
                <a:latin typeface="Arial" charset="0"/>
              </a:rPr>
              <a:t>Bepaalde ontwikkelingen, o.a.:</a:t>
            </a:r>
            <a:endParaRPr lang="nl-NL" sz="2300" dirty="0">
              <a:latin typeface="Arial" charset="0"/>
            </a:endParaRPr>
          </a:p>
          <a:p>
            <a:r>
              <a:rPr lang="nl-NL" sz="2000" dirty="0">
                <a:solidFill>
                  <a:schemeClr val="tx1"/>
                </a:solidFill>
                <a:latin typeface="Arial" charset="0"/>
              </a:rPr>
              <a:t>Transparantie, verantwoording en verslaglegging</a:t>
            </a:r>
          </a:p>
          <a:p>
            <a:pPr lvl="1">
              <a:buFont typeface="Arial" charset="0"/>
              <a:buChar char="•"/>
            </a:pPr>
            <a:r>
              <a:rPr lang="nl-NL" sz="1800" u="sng" dirty="0">
                <a:solidFill>
                  <a:schemeClr val="tx1"/>
                </a:solidFill>
              </a:rPr>
              <a:t>Corporate </a:t>
            </a:r>
            <a:r>
              <a:rPr lang="nl-NL" sz="1800" u="sng" dirty="0" err="1">
                <a:solidFill>
                  <a:schemeClr val="tx1"/>
                </a:solidFill>
              </a:rPr>
              <a:t>Sustainability</a:t>
            </a:r>
            <a:r>
              <a:rPr lang="nl-NL" sz="1800" u="sng" dirty="0">
                <a:solidFill>
                  <a:schemeClr val="tx1"/>
                </a:solidFill>
              </a:rPr>
              <a:t> Reporting Directive (CSRD) (in april 2021 aangenomen)</a:t>
            </a:r>
          </a:p>
          <a:p>
            <a:pPr lvl="2"/>
            <a:r>
              <a:rPr lang="nl-NL" sz="1400" dirty="0">
                <a:solidFill>
                  <a:schemeClr val="tx1"/>
                </a:solidFill>
                <a:latin typeface="Arial" panose="020B0604020202020204" pitchFamily="34" charset="0"/>
                <a:cs typeface="Arial" panose="020B0604020202020204" pitchFamily="34" charset="0"/>
              </a:rPr>
              <a:t>De CSRD-richtlijn vereist van grote bedrijven (meer dan 250 medewerkers, meer dan 40 miljoen euro omzet per jaar en/ of meer dan 20 miljoen euro op de balans (minimaal 2)) dat ze </a:t>
            </a:r>
            <a:r>
              <a:rPr lang="nl-NL" sz="1400" dirty="0">
                <a:solidFill>
                  <a:srgbClr val="FF0000"/>
                </a:solidFill>
                <a:latin typeface="Arial" panose="020B0604020202020204" pitchFamily="34" charset="0"/>
                <a:cs typeface="Arial" panose="020B0604020202020204" pitchFamily="34" charset="0"/>
              </a:rPr>
              <a:t>rapporteren over CO2-uitstoot en het sociaal kapitaal, maar ook over de impact die op biodiversiteit en mensenrechtenschendingen in de keten</a:t>
            </a:r>
          </a:p>
          <a:p>
            <a:pPr lvl="2"/>
            <a:r>
              <a:rPr lang="nl-NL" sz="1400" i="0" dirty="0">
                <a:solidFill>
                  <a:schemeClr val="tx1"/>
                </a:solidFill>
                <a:effectLst/>
                <a:latin typeface="Arial" panose="020B0604020202020204" pitchFamily="34" charset="0"/>
                <a:cs typeface="Arial" panose="020B0604020202020204" pitchFamily="34" charset="0"/>
              </a:rPr>
              <a:t>Doel: ‘Dat de rapportage van niet-financiële informatie </a:t>
            </a:r>
            <a:r>
              <a:rPr lang="nl-NL" sz="1400" dirty="0">
                <a:solidFill>
                  <a:schemeClr val="tx1"/>
                </a:solidFill>
                <a:latin typeface="Arial" panose="020B0604020202020204" pitchFamily="34" charset="0"/>
                <a:cs typeface="Arial" panose="020B0604020202020204" pitchFamily="34" charset="0"/>
              </a:rPr>
              <a:t>i</a:t>
            </a:r>
            <a:r>
              <a:rPr lang="nl-NL" sz="1400" i="0" dirty="0">
                <a:solidFill>
                  <a:schemeClr val="tx1"/>
                </a:solidFill>
                <a:effectLst/>
                <a:latin typeface="Arial" panose="020B0604020202020204" pitchFamily="34" charset="0"/>
                <a:cs typeface="Arial" panose="020B0604020202020204" pitchFamily="34" charset="0"/>
              </a:rPr>
              <a:t>n de EU net zo belangrijk en van dezelfde kwaliteit wordt als de traditionele financiële verslaggeving’. </a:t>
            </a:r>
          </a:p>
          <a:p>
            <a:pPr lvl="2"/>
            <a:r>
              <a:rPr lang="nl-NL" sz="1400" dirty="0">
                <a:solidFill>
                  <a:schemeClr val="tx1"/>
                </a:solidFill>
                <a:latin typeface="Arial" panose="020B0604020202020204" pitchFamily="34" charset="0"/>
                <a:cs typeface="Arial" panose="020B0604020202020204" pitchFamily="34" charset="0"/>
              </a:rPr>
              <a:t>Per 1 januari 2024 voor bedrijven die nu al onder de </a:t>
            </a:r>
            <a:r>
              <a:rPr lang="nl-NL" sz="1400" dirty="0">
                <a:solidFill>
                  <a:schemeClr val="tx1"/>
                </a:solidFill>
                <a:latin typeface="Arial" panose="020B0604020202020204" pitchFamily="34" charset="0"/>
                <a:cs typeface="Arial" panose="020B0604020202020204" pitchFamily="34" charset="0"/>
                <a:hlinkClick r:id="rId2"/>
              </a:rPr>
              <a:t>NFRD</a:t>
            </a:r>
            <a:r>
              <a:rPr lang="nl-NL" sz="1400" dirty="0">
                <a:solidFill>
                  <a:schemeClr val="tx1"/>
                </a:solidFill>
                <a:latin typeface="Arial" panose="020B0604020202020204" pitchFamily="34" charset="0"/>
                <a:cs typeface="Arial" panose="020B0604020202020204" pitchFamily="34" charset="0"/>
              </a:rPr>
              <a:t> vallen, per 1 januari 2025 voor bedrijven die nu niet onder de NFRD vallen en per 1 januari 2026 voor beursgenoteerde mkb-ondernemingen en kleine (en niet-complexe) kredietinstellingen en verzekeringsondernemingen (nog niet definitief)</a:t>
            </a:r>
          </a:p>
          <a:p>
            <a:pPr marL="1219170" lvl="2" indent="0">
              <a:buNone/>
            </a:pPr>
            <a:endParaRPr lang="nl-NL" sz="1400" u="sng" dirty="0">
              <a:solidFill>
                <a:schemeClr val="tx1"/>
              </a:solidFill>
              <a:latin typeface="Arial" panose="020B0604020202020204" pitchFamily="34" charset="0"/>
              <a:cs typeface="Arial" panose="020B0604020202020204" pitchFamily="34" charset="0"/>
            </a:endParaRPr>
          </a:p>
          <a:p>
            <a:pPr lvl="1"/>
            <a:r>
              <a:rPr lang="nl-NL" sz="1800" u="sng" dirty="0">
                <a:solidFill>
                  <a:schemeClr val="tx1"/>
                </a:solidFill>
              </a:rPr>
              <a:t>Het initiatiefwetsvoorstel verantwoord en duurzaam internationaal ondernemen</a:t>
            </a:r>
          </a:p>
          <a:p>
            <a:pPr marL="1504920" lvl="2" indent="-285750"/>
            <a:r>
              <a:rPr lang="nl-NL" sz="1400" dirty="0">
                <a:solidFill>
                  <a:schemeClr val="tx1"/>
                </a:solidFill>
              </a:rPr>
              <a:t>Ziet op </a:t>
            </a:r>
            <a:r>
              <a:rPr lang="nl-NL" sz="1400" dirty="0">
                <a:solidFill>
                  <a:srgbClr val="FF0000"/>
                </a:solidFill>
              </a:rPr>
              <a:t>een zorgplicht </a:t>
            </a:r>
            <a:r>
              <a:rPr lang="nl-NL" sz="1400" dirty="0">
                <a:solidFill>
                  <a:schemeClr val="tx1"/>
                </a:solidFill>
              </a:rPr>
              <a:t>voor iedere onderneming en regels voor bepaalde ondernemingen om gepaste zorgvuldigheid in productieketens te betrachten om zo schending van mensenrechten, arbeidsrechten en het milieu tijdens het internationaal ondernemen tegen te gaan.</a:t>
            </a:r>
          </a:p>
          <a:p>
            <a:pPr lvl="1"/>
            <a:endParaRPr lang="nl-NL" sz="2000" dirty="0">
              <a:solidFill>
                <a:schemeClr val="tx1"/>
              </a:solidFill>
              <a:latin typeface="Arial" charset="0"/>
            </a:endParaRPr>
          </a:p>
          <a:p>
            <a:endParaRPr lang="nl-NL" sz="2000" dirty="0">
              <a:solidFill>
                <a:schemeClr val="tx1"/>
              </a:solidFill>
              <a:latin typeface="Arial" charset="0"/>
            </a:endParaRPr>
          </a:p>
          <a:p>
            <a:endParaRPr lang="nl-NL" sz="2000" dirty="0">
              <a:solidFill>
                <a:schemeClr val="tx1"/>
              </a:solidFill>
              <a:latin typeface="Arial" charset="0"/>
            </a:endParaRPr>
          </a:p>
          <a:p>
            <a:endParaRPr lang="nl-NL" sz="2000" dirty="0">
              <a:solidFill>
                <a:schemeClr val="tx1"/>
              </a:solidFill>
              <a:latin typeface="Arial" charset="0"/>
            </a:endParaRPr>
          </a:p>
          <a:p>
            <a:pPr lvl="1"/>
            <a:endParaRPr lang="nl-NL" sz="2000" dirty="0">
              <a:solidFill>
                <a:schemeClr val="tx1"/>
              </a:solidFill>
              <a:latin typeface="Arial" charset="0"/>
            </a:endParaRPr>
          </a:p>
          <a:p>
            <a:pPr marL="609585" lvl="1" indent="0">
              <a:buNone/>
            </a:pPr>
            <a:endParaRPr lang="nl-NL" sz="2300" dirty="0">
              <a:latin typeface="Arial" charset="0"/>
            </a:endParaRPr>
          </a:p>
          <a:p>
            <a:pPr>
              <a:buFont typeface="Arial" charset="0"/>
              <a:buChar char="•"/>
            </a:pPr>
            <a:endParaRPr lang="nl-NL" sz="2300" dirty="0">
              <a:latin typeface="Arial" charset="0"/>
            </a:endParaRPr>
          </a:p>
        </p:txBody>
      </p:sp>
      <p:sp>
        <p:nvSpPr>
          <p:cNvPr id="12291" name="Tijdelijke aanduiding voor tekst 3"/>
          <p:cNvSpPr>
            <a:spLocks noGrp="1"/>
          </p:cNvSpPr>
          <p:nvPr>
            <p:ph type="body" sz="quarter" idx="13"/>
          </p:nvPr>
        </p:nvSpPr>
        <p:spPr bwMode="auto">
          <a:xfrm>
            <a:off x="994833" y="1515534"/>
            <a:ext cx="10382251" cy="3598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noAutofit/>
          </a:bodyPr>
          <a:lstStyle/>
          <a:p>
            <a:r>
              <a:rPr lang="nl-NL" dirty="0">
                <a:latin typeface="Arial" charset="0"/>
              </a:rPr>
              <a:t>(meer) circulaire wetgeving</a:t>
            </a:r>
          </a:p>
        </p:txBody>
      </p:sp>
      <p:pic>
        <p:nvPicPr>
          <p:cNvPr id="2" name="Afbeelding 1">
            <a:extLst>
              <a:ext uri="{FF2B5EF4-FFF2-40B4-BE49-F238E27FC236}">
                <a16:creationId xmlns:a16="http://schemas.microsoft.com/office/drawing/2014/main" id="{B36A81C7-DE38-A1E7-4901-631D673F94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9293" y="1639813"/>
            <a:ext cx="3900767" cy="471107"/>
          </a:xfrm>
          <a:prstGeom prst="rect">
            <a:avLst/>
          </a:prstGeom>
        </p:spPr>
      </p:pic>
    </p:spTree>
    <p:extLst>
      <p:ext uri="{BB962C8B-B14F-4D97-AF65-F5344CB8AC3E}">
        <p14:creationId xmlns:p14="http://schemas.microsoft.com/office/powerpoint/2010/main" val="2442335443"/>
      </p:ext>
    </p:extLst>
  </p:cSld>
  <p:clrMapOvr>
    <a:masterClrMapping/>
  </p:clrMapOvr>
</p:sld>
</file>

<file path=ppt/theme/theme1.xml><?xml version="1.0" encoding="utf-8"?>
<a:theme xmlns:a="http://schemas.openxmlformats.org/drawingml/2006/main" name="2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Aangepast ontwerp">
  <a:themeElements>
    <a:clrScheme name="Hanzehogeschool Groningen 1">
      <a:dk1>
        <a:sysClr val="windowText" lastClr="000000"/>
      </a:dk1>
      <a:lt1>
        <a:sysClr val="window" lastClr="FFFFFF"/>
      </a:lt1>
      <a:dk2>
        <a:srgbClr val="7F7F7F"/>
      </a:dk2>
      <a:lt2>
        <a:srgbClr val="EE7F00"/>
      </a:lt2>
      <a:accent1>
        <a:srgbClr val="333333"/>
      </a:accent1>
      <a:accent2>
        <a:srgbClr val="EE7F00"/>
      </a:accent2>
      <a:accent3>
        <a:srgbClr val="7F7F7F"/>
      </a:accent3>
      <a:accent4>
        <a:srgbClr val="2C0D15"/>
      </a:accent4>
      <a:accent5>
        <a:srgbClr val="7F7F7F"/>
      </a:accent5>
      <a:accent6>
        <a:srgbClr val="EE7F00"/>
      </a:accent6>
      <a:hlink>
        <a:srgbClr val="EE7F00"/>
      </a:hlink>
      <a:folHlink>
        <a:srgbClr val="3333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DF52CD1518440A9410417543192CF" ma:contentTypeVersion="11" ma:contentTypeDescription="Een nieuw document maken." ma:contentTypeScope="" ma:versionID="1598e527a06e3e7e29728d36b82e630c">
  <xsd:schema xmlns:xsd="http://www.w3.org/2001/XMLSchema" xmlns:xs="http://www.w3.org/2001/XMLSchema" xmlns:p="http://schemas.microsoft.com/office/2006/metadata/properties" xmlns:ns3="41d31240-3f9b-4160-aa9d-7e114304e6cc" xmlns:ns4="d665bda0-32f6-4388-bc96-c7f43a2006b3" targetNamespace="http://schemas.microsoft.com/office/2006/metadata/properties" ma:root="true" ma:fieldsID="90253ad3086c95c8a84e959d2bf28d5b" ns3:_="" ns4:_="">
    <xsd:import namespace="41d31240-3f9b-4160-aa9d-7e114304e6cc"/>
    <xsd:import namespace="d665bda0-32f6-4388-bc96-c7f43a2006b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31240-3f9b-4160-aa9d-7e114304e6cc"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5bda0-32f6-4388-bc96-c7f43a2006b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DABD93-FA88-4EFB-91F8-305078DE72FB}">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1d31240-3f9b-4160-aa9d-7e114304e6cc"/>
    <ds:schemaRef ds:uri="http://purl.org/dc/elements/1.1/"/>
    <ds:schemaRef ds:uri="d665bda0-32f6-4388-bc96-c7f43a2006b3"/>
    <ds:schemaRef ds:uri="http://www.w3.org/XML/1998/namespace"/>
    <ds:schemaRef ds:uri="http://purl.org/dc/dcmitype/"/>
  </ds:schemaRefs>
</ds:datastoreItem>
</file>

<file path=customXml/itemProps2.xml><?xml version="1.0" encoding="utf-8"?>
<ds:datastoreItem xmlns:ds="http://schemas.openxmlformats.org/officeDocument/2006/customXml" ds:itemID="{A3249376-6EC4-4BCA-9ECA-0C768C719437}">
  <ds:schemaRefs>
    <ds:schemaRef ds:uri="http://schemas.microsoft.com/sharepoint/v3/contenttype/forms"/>
  </ds:schemaRefs>
</ds:datastoreItem>
</file>

<file path=customXml/itemProps3.xml><?xml version="1.0" encoding="utf-8"?>
<ds:datastoreItem xmlns:ds="http://schemas.openxmlformats.org/officeDocument/2006/customXml" ds:itemID="{E1B82242-D480-4362-9F96-FF0AAEE5E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31240-3f9b-4160-aa9d-7e114304e6cc"/>
    <ds:schemaRef ds:uri="d665bda0-32f6-4388-bc96-c7f43a2006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Thema1</Template>
  <TotalTime>40246</TotalTime>
  <Words>2172</Words>
  <Application>Microsoft Macintosh PowerPoint</Application>
  <PresentationFormat>Breedbeeld</PresentationFormat>
  <Paragraphs>261</Paragraphs>
  <Slides>21</Slides>
  <Notes>0</Notes>
  <HiddenSlides>0</HiddenSlides>
  <MMClips>0</MMClips>
  <ScaleCrop>false</ScaleCrop>
  <HeadingPairs>
    <vt:vector size="6" baseType="variant">
      <vt:variant>
        <vt:lpstr>Gebruikte lettertypen</vt:lpstr>
      </vt:variant>
      <vt:variant>
        <vt:i4>3</vt:i4>
      </vt:variant>
      <vt:variant>
        <vt:lpstr>Thema</vt:lpstr>
      </vt:variant>
      <vt:variant>
        <vt:i4>3</vt:i4>
      </vt:variant>
      <vt:variant>
        <vt:lpstr>Diatitels</vt:lpstr>
      </vt:variant>
      <vt:variant>
        <vt:i4>21</vt:i4>
      </vt:variant>
    </vt:vector>
  </HeadingPairs>
  <TitlesOfParts>
    <vt:vector size="27" baseType="lpstr">
      <vt:lpstr>Arial</vt:lpstr>
      <vt:lpstr>Calibri</vt:lpstr>
      <vt:lpstr>Wingdings</vt:lpstr>
      <vt:lpstr>2_Aangepast ontwerp</vt:lpstr>
      <vt:lpstr>1_Aangepast ontwerp</vt:lpstr>
      <vt:lpstr>3_Aangepast ontwerp</vt:lpstr>
      <vt:lpstr> Leergang Circulaire Economie  Juridische ontwikkelingen ‘Circulaire Economie’ Mr. M. (Marloes) Moed</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Lezing 5 april 2023</vt:lpstr>
      <vt:lpstr>Afsluiting</vt:lpstr>
      <vt:lpstr>Bijlagen</vt:lpstr>
      <vt:lpstr>Bijlagen</vt:lpstr>
      <vt:lpstr>Bijlagen</vt:lpstr>
    </vt:vector>
  </TitlesOfParts>
  <Company>Hanzehogeschool Groningen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Wilffert-Tjooitink M, Maaike</dc:creator>
  <cp:lastModifiedBy>Marloes Moed</cp:lastModifiedBy>
  <cp:revision>309</cp:revision>
  <dcterms:created xsi:type="dcterms:W3CDTF">2019-01-17T10:16:12Z</dcterms:created>
  <dcterms:modified xsi:type="dcterms:W3CDTF">2023-04-05T12:17:17Z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0x010100FD4DF52CD1518440A9410417543192CF</vt:lpwstr>
  </property>
</Properties>
</file>